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Kanit Medium"/>
      <p:regular r:id="rId39"/>
      <p:bold r:id="rId40"/>
      <p:italic r:id="rId41"/>
      <p:boldItalic r:id="rId42"/>
    </p:embeddedFont>
    <p:embeddedFont>
      <p:font typeface="Helvetica Neue"/>
      <p:regular r:id="rId43"/>
      <p:bold r:id="rId44"/>
      <p:italic r:id="rId45"/>
      <p:boldItalic r:id="rId46"/>
    </p:embeddedFont>
    <p:embeddedFont>
      <p:font typeface="Kanit"/>
      <p:regular r:id="rId47"/>
      <p:bold r:id="rId48"/>
      <p:italic r:id="rId49"/>
      <p:boldItalic r:id="rId50"/>
    </p:embeddedFont>
    <p:embeddedFont>
      <p:font typeface="Open Sans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KanitMedium-bold.fntdata"/><Relationship Id="rId42" Type="http://schemas.openxmlformats.org/officeDocument/2006/relationships/font" Target="fonts/KanitMedium-boldItalic.fntdata"/><Relationship Id="rId41" Type="http://schemas.openxmlformats.org/officeDocument/2006/relationships/font" Target="fonts/KanitMedium-italic.fntdata"/><Relationship Id="rId44" Type="http://schemas.openxmlformats.org/officeDocument/2006/relationships/font" Target="fonts/HelveticaNeue-bold.fntdata"/><Relationship Id="rId43" Type="http://schemas.openxmlformats.org/officeDocument/2006/relationships/font" Target="fonts/HelveticaNeue-regular.fntdata"/><Relationship Id="rId46" Type="http://schemas.openxmlformats.org/officeDocument/2006/relationships/font" Target="fonts/HelveticaNeue-boldItalic.fntdata"/><Relationship Id="rId45" Type="http://schemas.openxmlformats.org/officeDocument/2006/relationships/font" Target="fonts/HelveticaNeue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Kanit-bold.fntdata"/><Relationship Id="rId47" Type="http://schemas.openxmlformats.org/officeDocument/2006/relationships/font" Target="fonts/Kanit-regular.fntdata"/><Relationship Id="rId49" Type="http://schemas.openxmlformats.org/officeDocument/2006/relationships/font" Target="fonts/Kani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font" Target="fonts/KanitMedium-regular.fntdata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OpenSans-regular.fntdata"/><Relationship Id="rId50" Type="http://schemas.openxmlformats.org/officeDocument/2006/relationships/font" Target="fonts/Kanit-boldItalic.fntdata"/><Relationship Id="rId53" Type="http://schemas.openxmlformats.org/officeDocument/2006/relationships/font" Target="fonts/OpenSans-italic.fntdata"/><Relationship Id="rId52" Type="http://schemas.openxmlformats.org/officeDocument/2006/relationships/font" Target="fonts/OpenSans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schemas.openxmlformats.org/officeDocument/2006/relationships/font" Target="fonts/OpenSans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7d3413ab7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7d3413ab7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07d3413ab7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07d3413ab7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07d3413ab7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07d3413ab7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7d3413ab7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7d3413ab7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7d3413ab7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7d3413ab7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07d3413ab7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07d3413ab7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07d3413ab7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07d3413ab7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07d3413ab7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07d3413ab7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07d3413a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07d3413a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07d3413ab7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07d3413ab7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9cd96c026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9cd96c0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07d3413ab7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07d3413ab7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07d3413ab7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07d3413ab7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7d3413ab7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7d3413ab7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07d3413ab7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07d3413ab7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07d3413ab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07d3413ab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07d3413ab7_0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07d3413ab7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07d3413ab7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07d3413ab7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07d3413ab7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07d3413ab7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07d3413ab7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07d3413ab7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07d3413ab7_0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07d3413ab7_0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7d3413ab7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7d3413ab7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07d3413ab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107d3413ab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07d3413ab7_0_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107d3413ab7_0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07d3413ab7_0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07d3413ab7_0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0cd628696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0cd62869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553dea7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553dea7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7d3413ab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7d3413ab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7d3413ab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07d3413ab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07d3413ab7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07d3413ab7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07d3413ab7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07d3413ab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07d3413ab7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07d3413ab7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7.png"/><Relationship Id="rId4" Type="http://schemas.openxmlformats.org/officeDocument/2006/relationships/image" Target="../media/image2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600" y="400050"/>
            <a:ext cx="8001000" cy="159305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1905000" y="2171700"/>
            <a:ext cx="5334000" cy="8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type="ctrTitle"/>
          </p:nvPr>
        </p:nvSpPr>
        <p:spPr>
          <a:xfrm>
            <a:off x="685800" y="800100"/>
            <a:ext cx="7772400" cy="1085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4000"/>
              <a:buFont typeface="Open Sans"/>
              <a:buNone/>
              <a:defRPr b="0" sz="40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" name="Google Shape;22;p2"/>
          <p:cNvSpPr txBox="1"/>
          <p:nvPr>
            <p:ph idx="2" type="subTitle"/>
          </p:nvPr>
        </p:nvSpPr>
        <p:spPr>
          <a:xfrm>
            <a:off x="1524000" y="3543300"/>
            <a:ext cx="6019800" cy="57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3" type="subTitle"/>
          </p:nvPr>
        </p:nvSpPr>
        <p:spPr>
          <a:xfrm>
            <a:off x="2133600" y="3028950"/>
            <a:ext cx="4876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60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" name="Google Shape;24;p2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buNone/>
              <a:defRPr sz="1100">
                <a:solidFill>
                  <a:srgbClr val="98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type="title"/>
          </p:nvPr>
        </p:nvSpPr>
        <p:spPr>
          <a:xfrm>
            <a:off x="457200" y="171450"/>
            <a:ext cx="82296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 i="0" sz="4000" u="none" cap="none" strike="noStrike">
                <a:solidFill>
                  <a:srgbClr val="005EF6"/>
                </a:solidFill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1"/>
          <p:cNvSpPr txBox="1"/>
          <p:nvPr>
            <p:ph idx="1" type="body"/>
          </p:nvPr>
        </p:nvSpPr>
        <p:spPr>
          <a:xfrm>
            <a:off x="457200" y="1143000"/>
            <a:ext cx="8229600" cy="32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-4826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4000"/>
              <a:buChar char="•"/>
              <a:defRPr i="0" sz="3200" u="none" cap="none" strike="noStrike">
                <a:solidFill>
                  <a:schemeClr val="dk1"/>
                </a:solidFill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Char char="▪"/>
              <a:defRPr i="0" sz="2800" u="none" cap="none" strike="noStrike">
                <a:solidFill>
                  <a:schemeClr val="dk1"/>
                </a:solidFill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o"/>
              <a:defRPr i="0" sz="2400" u="none" cap="none" strike="noStrike">
                <a:solidFill>
                  <a:schemeClr val="dk1"/>
                </a:solidFill>
              </a:defRPr>
            </a:lvl3pPr>
            <a:lvl4pPr indent="-31115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  <a:defRPr i="0" sz="2000" u="none" cap="none" strike="noStrike">
                <a:solidFill>
                  <a:schemeClr val="dk1"/>
                </a:solidFill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i="0" sz="2000" u="none" cap="none" strike="noStrike">
                <a:solidFill>
                  <a:schemeClr val="dk1"/>
                </a:solidFill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" name="Google Shape;62;p11"/>
          <p:cNvSpPr txBox="1"/>
          <p:nvPr>
            <p:ph idx="11" type="ftr"/>
          </p:nvPr>
        </p:nvSpPr>
        <p:spPr>
          <a:xfrm>
            <a:off x="457200" y="491490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1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6" name="Google Shape;66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_3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3" name="Google Shape;73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4">
  <p:cSld name="TITLE_4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ctrTitle"/>
          </p:nvPr>
        </p:nvSpPr>
        <p:spPr>
          <a:xfrm>
            <a:off x="457200" y="563760"/>
            <a:ext cx="8229600" cy="30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457200" y="3716392"/>
            <a:ext cx="8229600" cy="12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78" name="Google Shape;78;p15"/>
          <p:cNvCxnSpPr/>
          <p:nvPr/>
        </p:nvCxnSpPr>
        <p:spPr>
          <a:xfrm>
            <a:off x="457200" y="411480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" name="Google Shape;79;p15"/>
          <p:cNvCxnSpPr/>
          <p:nvPr/>
        </p:nvCxnSpPr>
        <p:spPr>
          <a:xfrm>
            <a:off x="457200" y="3633383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5">
  <p:cSld name="TITLE_5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ctrTitle"/>
          </p:nvPr>
        </p:nvSpPr>
        <p:spPr>
          <a:xfrm>
            <a:off x="457200" y="563760"/>
            <a:ext cx="8229600" cy="30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457200" y="3716392"/>
            <a:ext cx="8229600" cy="12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3" name="Google Shape;83;p16"/>
          <p:cNvCxnSpPr/>
          <p:nvPr/>
        </p:nvCxnSpPr>
        <p:spPr>
          <a:xfrm>
            <a:off x="457200" y="411480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" name="Google Shape;84;p16"/>
          <p:cNvCxnSpPr/>
          <p:nvPr/>
        </p:nvCxnSpPr>
        <p:spPr>
          <a:xfrm>
            <a:off x="457200" y="3633383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6">
  <p:cSld name="TITLE_6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>
          <a:xfrm>
            <a:off x="457200" y="563760"/>
            <a:ext cx="8229600" cy="30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457200" y="3716392"/>
            <a:ext cx="8229600" cy="12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8" name="Google Shape;88;p17"/>
          <p:cNvCxnSpPr/>
          <p:nvPr/>
        </p:nvCxnSpPr>
        <p:spPr>
          <a:xfrm>
            <a:off x="457200" y="411480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" name="Google Shape;89;p17"/>
          <p:cNvCxnSpPr/>
          <p:nvPr/>
        </p:nvCxnSpPr>
        <p:spPr>
          <a:xfrm>
            <a:off x="457200" y="3633383"/>
            <a:ext cx="82296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7">
  <p:cSld name="TITLE_7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2" name="Google Shape;92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-Azure">
  <p:cSld name="Title &amp; Bullets-Azur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452438" y="404813"/>
            <a:ext cx="8239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Kanit Medium"/>
              <a:buNone/>
              <a:defRPr sz="2600">
                <a:solidFill>
                  <a:srgbClr val="000000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7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452438" y="889861"/>
            <a:ext cx="8239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700"/>
              <a:buFont typeface="Kanit"/>
              <a:buNone/>
              <a:defRPr sz="1700">
                <a:solidFill>
                  <a:srgbClr val="929292"/>
                </a:solidFill>
                <a:latin typeface="Kanit"/>
                <a:ea typeface="Kanit"/>
                <a:cs typeface="Kanit"/>
                <a:sym typeface="Kanit"/>
              </a:defRPr>
            </a:lvl1pPr>
            <a:lvl2pPr indent="-2794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2" type="body"/>
          </p:nvPr>
        </p:nvSpPr>
        <p:spPr>
          <a:xfrm>
            <a:off x="1253765" y="1591353"/>
            <a:ext cx="66366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476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1pPr>
            <a:lvl2pPr indent="-2476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2pPr>
            <a:lvl3pPr indent="-24765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3pPr>
            <a:lvl4pPr indent="-247650" lvl="3" marL="1828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4pPr>
            <a:lvl5pPr indent="-247650" lvl="4" marL="228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/>
            </a:lvl9pPr>
          </a:lstStyle>
          <a:p/>
        </p:txBody>
      </p:sp>
      <p:pic>
        <p:nvPicPr>
          <p:cNvPr descr="Image" id="98" name="Google Shape;98;p19"/>
          <p:cNvPicPr preferRelativeResize="0"/>
          <p:nvPr/>
        </p:nvPicPr>
        <p:blipFill rotWithShape="1">
          <a:blip r:embed="rId2">
            <a:alphaModFix amt="31640"/>
          </a:blip>
          <a:srcRect b="63719" l="43029" r="0" t="0"/>
          <a:stretch/>
        </p:blipFill>
        <p:spPr>
          <a:xfrm>
            <a:off x="-31956" y="3564209"/>
            <a:ext cx="2188254" cy="16091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9" name="Google Shape;99;p19"/>
          <p:cNvPicPr preferRelativeResize="0"/>
          <p:nvPr/>
        </p:nvPicPr>
        <p:blipFill rotWithShape="1">
          <a:blip r:embed="rId3">
            <a:alphaModFix/>
          </a:blip>
          <a:srcRect b="65321" l="43181" r="0" t="3970"/>
          <a:stretch/>
        </p:blipFill>
        <p:spPr>
          <a:xfrm>
            <a:off x="-5287" y="3953961"/>
            <a:ext cx="1984825" cy="12098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0" name="Google Shape;100;p19"/>
          <p:cNvPicPr preferRelativeResize="0"/>
          <p:nvPr/>
        </p:nvPicPr>
        <p:blipFill rotWithShape="1">
          <a:blip r:embed="rId4">
            <a:alphaModFix amt="26710"/>
          </a:blip>
          <a:srcRect b="0" l="8583" r="20770" t="24590"/>
          <a:stretch/>
        </p:blipFill>
        <p:spPr>
          <a:xfrm rot="2106625">
            <a:off x="5075670" y="-731840"/>
            <a:ext cx="4951553" cy="3616671"/>
          </a:xfrm>
          <a:custGeom>
            <a:rect b="b" l="l" r="r" t="t"/>
            <a:pathLst>
              <a:path extrusionOk="0" h="21600" w="21600">
                <a:moveTo>
                  <a:pt x="0" y="13314"/>
                </a:moveTo>
                <a:lnTo>
                  <a:pt x="4255" y="21599"/>
                </a:lnTo>
                <a:lnTo>
                  <a:pt x="14874" y="21600"/>
                </a:lnTo>
                <a:lnTo>
                  <a:pt x="21600" y="15126"/>
                </a:lnTo>
                <a:lnTo>
                  <a:pt x="13832" y="0"/>
                </a:lnTo>
                <a:lnTo>
                  <a:pt x="0" y="1331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1" name="Google Shape;101;p19"/>
          <p:cNvSpPr txBox="1"/>
          <p:nvPr>
            <p:ph idx="12" type="sldNum"/>
          </p:nvPr>
        </p:nvSpPr>
        <p:spPr>
          <a:xfrm>
            <a:off x="4500562" y="4905375"/>
            <a:ext cx="1383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i="0" sz="700" u="none" cap="none" strike="noStrike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8">
  <p:cSld name="TITLE_8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4" name="Google Shape;104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21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2286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1" name="Google Shape;111;p21"/>
          <p:cNvSpPr txBox="1"/>
          <p:nvPr>
            <p:ph idx="2" type="body"/>
          </p:nvPr>
        </p:nvSpPr>
        <p:spPr>
          <a:xfrm>
            <a:off x="46482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12" name="Google Shape;112;p21"/>
          <p:cNvSpPr txBox="1"/>
          <p:nvPr>
            <p:ph idx="3" type="subTitle"/>
          </p:nvPr>
        </p:nvSpPr>
        <p:spPr>
          <a:xfrm>
            <a:off x="0" y="0"/>
            <a:ext cx="4572000" cy="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 algn="r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Centered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228600" y="971550"/>
            <a:ext cx="8763000" cy="34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5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2286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0" name="Google Shape;40;p5"/>
          <p:cNvSpPr txBox="1"/>
          <p:nvPr>
            <p:ph idx="2" type="body"/>
          </p:nvPr>
        </p:nvSpPr>
        <p:spPr>
          <a:xfrm>
            <a:off x="4648200" y="1085850"/>
            <a:ext cx="40599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0" y="228600"/>
            <a:ext cx="9144000" cy="74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7"/>
          <p:cNvSpPr txBox="1"/>
          <p:nvPr>
            <p:ph idx="2" type="subTitle"/>
          </p:nvPr>
        </p:nvSpPr>
        <p:spPr>
          <a:xfrm>
            <a:off x="0" y="0"/>
            <a:ext cx="4572000" cy="1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 algn="r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5EF6"/>
              </a:buClr>
              <a:buSzPts val="3600"/>
              <a:buNone/>
              <a:defRPr>
                <a:solidFill>
                  <a:srgbClr val="005EF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None/>
              <a:defRPr sz="3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pen Sans"/>
              <a:buChar char="●"/>
              <a:defRPr sz="3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○"/>
              <a:defRPr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■"/>
              <a:defRPr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■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■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0" y="0"/>
            <a:ext cx="4572000" cy="228600"/>
          </a:xfrm>
          <a:prstGeom prst="rect">
            <a:avLst/>
          </a:prstGeom>
          <a:solidFill>
            <a:srgbClr val="005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Natural Language Processing</a:t>
            </a:r>
            <a:endParaRPr sz="1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Google Shape;9;p1"/>
          <p:cNvSpPr/>
          <p:nvPr/>
        </p:nvSpPr>
        <p:spPr>
          <a:xfrm>
            <a:off x="4572000" y="0"/>
            <a:ext cx="4572000" cy="22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5EF6"/>
                </a:solidFill>
              </a:rPr>
              <a:t>Dependency Parsing</a:t>
            </a:r>
            <a:endParaRPr sz="1100">
              <a:solidFill>
                <a:srgbClr val="005EF6"/>
              </a:solidFill>
            </a:endParaRPr>
          </a:p>
        </p:txBody>
      </p:sp>
      <p:sp>
        <p:nvSpPr>
          <p:cNvPr id="10" name="Google Shape;10;p1"/>
          <p:cNvSpPr/>
          <p:nvPr/>
        </p:nvSpPr>
        <p:spPr>
          <a:xfrm>
            <a:off x="0" y="4972050"/>
            <a:ext cx="3048000" cy="1716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/>
          <p:nvPr/>
        </p:nvSpPr>
        <p:spPr>
          <a:xfrm>
            <a:off x="3048000" y="4972050"/>
            <a:ext cx="3048000" cy="171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"/>
          <p:cNvSpPr/>
          <p:nvPr/>
        </p:nvSpPr>
        <p:spPr>
          <a:xfrm>
            <a:off x="6096000" y="4972050"/>
            <a:ext cx="3048000" cy="1716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8671500" y="4978575"/>
            <a:ext cx="472500" cy="1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buNone/>
              <a:defRPr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1"/>
          <p:cNvSpPr txBox="1"/>
          <p:nvPr/>
        </p:nvSpPr>
        <p:spPr>
          <a:xfrm>
            <a:off x="6172200" y="4972050"/>
            <a:ext cx="25908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5EF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Google Shape;15;p1"/>
          <p:cNvSpPr txBox="1"/>
          <p:nvPr/>
        </p:nvSpPr>
        <p:spPr>
          <a:xfrm>
            <a:off x="3048000" y="4972050"/>
            <a:ext cx="30480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5EF6"/>
                </a:solidFill>
                <a:latin typeface="Open Sans"/>
                <a:ea typeface="Open Sans"/>
                <a:cs typeface="Open Sans"/>
                <a:sym typeface="Open Sans"/>
              </a:rPr>
              <a:t>Chaklam Silpasuwanchai</a:t>
            </a:r>
            <a:endParaRPr sz="1100">
              <a:solidFill>
                <a:srgbClr val="005EF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Google Shape;16;p1"/>
          <p:cNvSpPr txBox="1"/>
          <p:nvPr/>
        </p:nvSpPr>
        <p:spPr>
          <a:xfrm>
            <a:off x="0" y="4972050"/>
            <a:ext cx="3048000" cy="171600"/>
          </a:xfrm>
          <a:prstGeom prst="rect">
            <a:avLst/>
          </a:prstGeom>
          <a:solidFill>
            <a:srgbClr val="005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Asian Institute of Technology</a:t>
            </a:r>
            <a:endParaRPr sz="1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555975" y="4459800"/>
            <a:ext cx="408975" cy="4089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universaldependencies.org/" TargetMode="External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aclanthology.org/W03-3017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aclanthology.org/L06-1084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eb.stanford.edu/~jurafsky/slp3/14.pdf" TargetMode="External"/><Relationship Id="rId4" Type="http://schemas.openxmlformats.org/officeDocument/2006/relationships/hyperlink" Target="https://www.aclweb.org/anthology/W/W04/W04-0308.pdf" TargetMode="External"/><Relationship Id="rId9" Type="http://schemas.openxmlformats.org/officeDocument/2006/relationships/hyperlink" Target="http://universaldependencies.org/" TargetMode="External"/><Relationship Id="rId5" Type="http://schemas.openxmlformats.org/officeDocument/2006/relationships/hyperlink" Target="https://www.emnlp2014.org/papers/pdf/EMNLP2014082.pdf" TargetMode="External"/><Relationship Id="rId6" Type="http://schemas.openxmlformats.org/officeDocument/2006/relationships/hyperlink" Target="http://www.morganclaypool.com/doi/abs/10.2200/S00169ED1V01Y200901HLT002" TargetMode="External"/><Relationship Id="rId7" Type="http://schemas.openxmlformats.org/officeDocument/2006/relationships/hyperlink" Target="https://arxiv.org/pdf/1603.06042.pdf" TargetMode="External"/><Relationship Id="rId8" Type="http://schemas.openxmlformats.org/officeDocument/2006/relationships/hyperlink" Target="http://nlp.stanford.edu/~manning/papers/USD_LREC14_UD_revision.pdf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aclanthology.org/D14-1082" TargetMode="External"/><Relationship Id="rId4" Type="http://schemas.openxmlformats.org/officeDocument/2006/relationships/hyperlink" Target="https://ai.googleblog.com/2016/05/announcing-syntaxnet-worlds-most.html" TargetMode="External"/><Relationship Id="rId5" Type="http://schemas.openxmlformats.org/officeDocument/2006/relationships/image" Target="../media/image2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aclanthology.org/K17-3002.pdf" TargetMode="External"/><Relationship Id="rId4" Type="http://schemas.openxmlformats.org/officeDocument/2006/relationships/image" Target="../media/image21.png"/><Relationship Id="rId5" Type="http://schemas.openxmlformats.org/officeDocument/2006/relationships/image" Target="../media/image2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hyperlink" Target="https://universaldependencies.org/u/dep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Dependency Parsing</a:t>
            </a:r>
            <a:endParaRPr sz="3600"/>
          </a:p>
        </p:txBody>
      </p:sp>
      <p:sp>
        <p:nvSpPr>
          <p:cNvPr id="118" name="Google Shape;118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Natural Language Processing</a:t>
            </a:r>
            <a:endParaRPr sz="20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929292"/>
                </a:solidFill>
              </a:rPr>
              <a:t>(based on revision of Chris Manning Lectures)</a:t>
            </a:r>
            <a:endParaRPr sz="1400">
              <a:solidFill>
                <a:srgbClr val="929292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1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Prepositional phrase attachment ambiguity</a:t>
            </a:r>
            <a:endParaRPr sz="2600"/>
          </a:p>
        </p:txBody>
      </p:sp>
      <p:pic>
        <p:nvPicPr>
          <p:cNvPr id="222" name="Google Shape;22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900" y="1739625"/>
            <a:ext cx="4206200" cy="241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1"/>
          <p:cNvSpPr/>
          <p:nvPr/>
        </p:nvSpPr>
        <p:spPr>
          <a:xfrm>
            <a:off x="1550975" y="1739623"/>
            <a:ext cx="599849" cy="234452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224" name="Google Shape;224;p31"/>
          <p:cNvSpPr/>
          <p:nvPr/>
        </p:nvSpPr>
        <p:spPr>
          <a:xfrm>
            <a:off x="2150825" y="1739623"/>
            <a:ext cx="599849" cy="234452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sp>
      <p:sp>
        <p:nvSpPr>
          <p:cNvPr id="225" name="Google Shape;225;p31"/>
          <p:cNvSpPr/>
          <p:nvPr/>
        </p:nvSpPr>
        <p:spPr>
          <a:xfrm>
            <a:off x="2150825" y="1479050"/>
            <a:ext cx="1645428" cy="495034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sp>
      <p:sp>
        <p:nvSpPr>
          <p:cNvPr id="226" name="Google Shape;226;p31"/>
          <p:cNvSpPr txBox="1"/>
          <p:nvPr/>
        </p:nvSpPr>
        <p:spPr>
          <a:xfrm>
            <a:off x="1342347" y="1400929"/>
            <a:ext cx="68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subj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7" name="Google Shape;227;p31"/>
          <p:cNvSpPr txBox="1"/>
          <p:nvPr/>
        </p:nvSpPr>
        <p:spPr>
          <a:xfrm>
            <a:off x="2438400" y="1517111"/>
            <a:ext cx="68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obj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8" name="Google Shape;228;p31"/>
          <p:cNvSpPr txBox="1"/>
          <p:nvPr/>
        </p:nvSpPr>
        <p:spPr>
          <a:xfrm>
            <a:off x="2426843" y="1116900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bl:oblique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0100" y="1739625"/>
            <a:ext cx="4206200" cy="241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1"/>
          <p:cNvSpPr/>
          <p:nvPr/>
        </p:nvSpPr>
        <p:spPr>
          <a:xfrm>
            <a:off x="5818175" y="1739623"/>
            <a:ext cx="599849" cy="234452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231" name="Google Shape;231;p31"/>
          <p:cNvSpPr/>
          <p:nvPr/>
        </p:nvSpPr>
        <p:spPr>
          <a:xfrm>
            <a:off x="6418025" y="1739623"/>
            <a:ext cx="599849" cy="234452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sp>
      <p:sp>
        <p:nvSpPr>
          <p:cNvPr id="232" name="Google Shape;232;p31"/>
          <p:cNvSpPr/>
          <p:nvPr/>
        </p:nvSpPr>
        <p:spPr>
          <a:xfrm>
            <a:off x="7017876" y="1479050"/>
            <a:ext cx="1045579" cy="495034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sp>
      <p:sp>
        <p:nvSpPr>
          <p:cNvPr id="233" name="Google Shape;233;p31"/>
          <p:cNvSpPr txBox="1"/>
          <p:nvPr/>
        </p:nvSpPr>
        <p:spPr>
          <a:xfrm>
            <a:off x="5609547" y="1400929"/>
            <a:ext cx="68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subj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4" name="Google Shape;234;p31"/>
          <p:cNvSpPr txBox="1"/>
          <p:nvPr/>
        </p:nvSpPr>
        <p:spPr>
          <a:xfrm>
            <a:off x="6364586" y="1400925"/>
            <a:ext cx="68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obj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" name="Google Shape;235;p31"/>
          <p:cNvSpPr txBox="1"/>
          <p:nvPr/>
        </p:nvSpPr>
        <p:spPr>
          <a:xfrm>
            <a:off x="6418024" y="1116900"/>
            <a:ext cx="200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</a:t>
            </a: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mod: noun modifier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How to link?</a:t>
            </a:r>
            <a:endParaRPr sz="2600"/>
          </a:p>
        </p:txBody>
      </p:sp>
      <p:sp>
        <p:nvSpPr>
          <p:cNvPr id="241" name="Google Shape;241;p32"/>
          <p:cNvSpPr txBox="1"/>
          <p:nvPr/>
        </p:nvSpPr>
        <p:spPr>
          <a:xfrm>
            <a:off x="190500" y="4082675"/>
            <a:ext cx="8607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The number of possible parses grows exponentially w.r.t.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o the number of prepositional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phrases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(here n = 4) (i.e., Catalan numbers)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2" name="Google Shape;242;p32"/>
          <p:cNvSpPr txBox="1"/>
          <p:nvPr/>
        </p:nvSpPr>
        <p:spPr>
          <a:xfrm>
            <a:off x="190491" y="1522200"/>
            <a:ext cx="87630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    board    approved    [its acquisition]   [by Royal Trustco Ltd.]</a:t>
            </a:r>
            <a:endParaRPr sz="2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" sz="2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2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  [of Toronto]    [for $27 a share]   [at its monthly meeting]    </a:t>
            </a:r>
            <a:endParaRPr sz="2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43" name="Google Shape;243;p32"/>
          <p:cNvGrpSpPr/>
          <p:nvPr/>
        </p:nvGrpSpPr>
        <p:grpSpPr>
          <a:xfrm>
            <a:off x="2760425" y="1018821"/>
            <a:ext cx="1645428" cy="650464"/>
            <a:chOff x="2760425" y="1018821"/>
            <a:chExt cx="1645428" cy="650464"/>
          </a:xfrm>
        </p:grpSpPr>
        <p:sp>
          <p:nvSpPr>
            <p:cNvPr id="244" name="Google Shape;244;p32"/>
            <p:cNvSpPr txBox="1"/>
            <p:nvPr/>
          </p:nvSpPr>
          <p:spPr>
            <a:xfrm>
              <a:off x="2960243" y="1018821"/>
              <a:ext cx="118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obj</a:t>
              </a:r>
              <a:endParaRPr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2760425" y="1403604"/>
              <a:ext cx="1645428" cy="265680"/>
            </a:xfrm>
            <a:custGeom>
              <a:rect b="b" l="l" r="r" t="t"/>
              <a:pathLst>
                <a:path extrusionOk="0" h="7997" w="59391">
                  <a:moveTo>
                    <a:pt x="59391" y="7997"/>
                  </a:moveTo>
                  <a:cubicBezTo>
                    <a:pt x="54321" y="6669"/>
                    <a:pt x="38870" y="151"/>
                    <a:pt x="28971" y="30"/>
                  </a:cubicBezTo>
                  <a:cubicBezTo>
                    <a:pt x="19073" y="-91"/>
                    <a:pt x="4829" y="6066"/>
                    <a:pt x="0" y="7273"/>
                  </a:cubicBezTo>
                </a:path>
              </a:pathLst>
            </a:cu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triangle"/>
              <a:tailEnd len="med" w="med" type="none"/>
            </a:ln>
          </p:spPr>
        </p:sp>
      </p:grpSp>
      <p:sp>
        <p:nvSpPr>
          <p:cNvPr id="246" name="Google Shape;246;p32"/>
          <p:cNvSpPr txBox="1"/>
          <p:nvPr/>
        </p:nvSpPr>
        <p:spPr>
          <a:xfrm>
            <a:off x="2274443" y="1857021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  <a:latin typeface="Open Sans"/>
                <a:ea typeface="Open Sans"/>
                <a:cs typeface="Open Sans"/>
                <a:sym typeface="Open Sans"/>
              </a:rPr>
              <a:t>verb</a:t>
            </a:r>
            <a:endParaRPr>
              <a:solidFill>
                <a:srgbClr val="99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7" name="Google Shape;247;p32"/>
          <p:cNvSpPr txBox="1"/>
          <p:nvPr/>
        </p:nvSpPr>
        <p:spPr>
          <a:xfrm>
            <a:off x="4193778" y="1857021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  <a:latin typeface="Open Sans"/>
                <a:ea typeface="Open Sans"/>
                <a:cs typeface="Open Sans"/>
                <a:sym typeface="Open Sans"/>
              </a:rPr>
              <a:t>noun</a:t>
            </a:r>
            <a:endParaRPr>
              <a:solidFill>
                <a:srgbClr val="99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48" name="Google Shape;248;p32"/>
          <p:cNvGrpSpPr/>
          <p:nvPr/>
        </p:nvGrpSpPr>
        <p:grpSpPr>
          <a:xfrm>
            <a:off x="4817825" y="1018821"/>
            <a:ext cx="1645428" cy="632357"/>
            <a:chOff x="4817825" y="1018821"/>
            <a:chExt cx="1645428" cy="632357"/>
          </a:xfrm>
        </p:grpSpPr>
        <p:sp>
          <p:nvSpPr>
            <p:cNvPr id="249" name="Google Shape;249;p32"/>
            <p:cNvSpPr/>
            <p:nvPr/>
          </p:nvSpPr>
          <p:spPr>
            <a:xfrm>
              <a:off x="4817825" y="1385497"/>
              <a:ext cx="1645428" cy="265680"/>
            </a:xfrm>
            <a:custGeom>
              <a:rect b="b" l="l" r="r" t="t"/>
              <a:pathLst>
                <a:path extrusionOk="0" h="7997" w="59391">
                  <a:moveTo>
                    <a:pt x="59391" y="7997"/>
                  </a:moveTo>
                  <a:cubicBezTo>
                    <a:pt x="54321" y="6669"/>
                    <a:pt x="38870" y="151"/>
                    <a:pt x="28971" y="30"/>
                  </a:cubicBezTo>
                  <a:cubicBezTo>
                    <a:pt x="19073" y="-91"/>
                    <a:pt x="4829" y="6066"/>
                    <a:pt x="0" y="7273"/>
                  </a:cubicBezTo>
                </a:path>
              </a:pathLst>
            </a:cu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triangle"/>
              <a:tailEnd len="med" w="med" type="none"/>
            </a:ln>
          </p:spPr>
        </p:sp>
        <p:sp>
          <p:nvSpPr>
            <p:cNvPr id="250" name="Google Shape;250;p32"/>
            <p:cNvSpPr txBox="1"/>
            <p:nvPr/>
          </p:nvSpPr>
          <p:spPr>
            <a:xfrm>
              <a:off x="5017643" y="1018821"/>
              <a:ext cx="118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nmod</a:t>
              </a:r>
              <a:endParaRPr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251" name="Google Shape;251;p32"/>
          <p:cNvSpPr txBox="1"/>
          <p:nvPr/>
        </p:nvSpPr>
        <p:spPr>
          <a:xfrm>
            <a:off x="6098778" y="3457221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  <a:latin typeface="Open Sans"/>
                <a:ea typeface="Open Sans"/>
                <a:cs typeface="Open Sans"/>
                <a:sym typeface="Open Sans"/>
              </a:rPr>
              <a:t>pp</a:t>
            </a:r>
            <a:endParaRPr>
              <a:solidFill>
                <a:srgbClr val="99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2" name="Google Shape;252;p32"/>
          <p:cNvSpPr txBox="1"/>
          <p:nvPr/>
        </p:nvSpPr>
        <p:spPr>
          <a:xfrm>
            <a:off x="3355578" y="3457221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  <a:latin typeface="Open Sans"/>
                <a:ea typeface="Open Sans"/>
                <a:cs typeface="Open Sans"/>
                <a:sym typeface="Open Sans"/>
              </a:rPr>
              <a:t>pp</a:t>
            </a:r>
            <a:endParaRPr>
              <a:solidFill>
                <a:srgbClr val="99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3" name="Google Shape;253;p32"/>
          <p:cNvSpPr txBox="1"/>
          <p:nvPr/>
        </p:nvSpPr>
        <p:spPr>
          <a:xfrm>
            <a:off x="1221978" y="3457221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  <a:latin typeface="Open Sans"/>
                <a:ea typeface="Open Sans"/>
                <a:cs typeface="Open Sans"/>
                <a:sym typeface="Open Sans"/>
              </a:rPr>
              <a:t>pp</a:t>
            </a:r>
            <a:endParaRPr>
              <a:solidFill>
                <a:srgbClr val="99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4" name="Google Shape;254;p32"/>
          <p:cNvSpPr txBox="1"/>
          <p:nvPr/>
        </p:nvSpPr>
        <p:spPr>
          <a:xfrm>
            <a:off x="6632178" y="1857021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  <a:latin typeface="Open Sans"/>
                <a:ea typeface="Open Sans"/>
                <a:cs typeface="Open Sans"/>
                <a:sym typeface="Open Sans"/>
              </a:rPr>
              <a:t>pp</a:t>
            </a:r>
            <a:endParaRPr>
              <a:solidFill>
                <a:srgbClr val="99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55" name="Google Shape;255;p32"/>
          <p:cNvGrpSpPr/>
          <p:nvPr/>
        </p:nvGrpSpPr>
        <p:grpSpPr>
          <a:xfrm>
            <a:off x="1817243" y="2057121"/>
            <a:ext cx="5999635" cy="1139100"/>
            <a:chOff x="1817243" y="2057121"/>
            <a:chExt cx="5999635" cy="1139100"/>
          </a:xfrm>
        </p:grpSpPr>
        <p:cxnSp>
          <p:nvCxnSpPr>
            <p:cNvPr id="256" name="Google Shape;256;p32"/>
            <p:cNvCxnSpPr>
              <a:stCxn id="254" idx="3"/>
            </p:cNvCxnSpPr>
            <p:nvPr/>
          </p:nvCxnSpPr>
          <p:spPr>
            <a:xfrm flipH="1">
              <a:off x="2080578" y="2057121"/>
              <a:ext cx="5736300" cy="1139100"/>
            </a:xfrm>
            <a:prstGeom prst="straightConnector1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57" name="Google Shape;257;p32"/>
            <p:cNvSpPr txBox="1"/>
            <p:nvPr/>
          </p:nvSpPr>
          <p:spPr>
            <a:xfrm>
              <a:off x="1817243" y="2695221"/>
              <a:ext cx="118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nmod</a:t>
              </a:r>
              <a:endParaRPr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58" name="Google Shape;258;p32"/>
          <p:cNvGrpSpPr/>
          <p:nvPr/>
        </p:nvGrpSpPr>
        <p:grpSpPr>
          <a:xfrm>
            <a:off x="4785271" y="2057121"/>
            <a:ext cx="1184700" cy="1048500"/>
            <a:chOff x="4785271" y="2057121"/>
            <a:chExt cx="1184700" cy="1048500"/>
          </a:xfrm>
        </p:grpSpPr>
        <p:cxnSp>
          <p:nvCxnSpPr>
            <p:cNvPr id="259" name="Google Shape;259;p32"/>
            <p:cNvCxnSpPr>
              <a:stCxn id="247" idx="3"/>
            </p:cNvCxnSpPr>
            <p:nvPr/>
          </p:nvCxnSpPr>
          <p:spPr>
            <a:xfrm flipH="1">
              <a:off x="4977678" y="2057121"/>
              <a:ext cx="400800" cy="1048500"/>
            </a:xfrm>
            <a:prstGeom prst="straightConnector1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60" name="Google Shape;260;p32"/>
            <p:cNvSpPr txBox="1"/>
            <p:nvPr/>
          </p:nvSpPr>
          <p:spPr>
            <a:xfrm>
              <a:off x="4785271" y="2619021"/>
              <a:ext cx="118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nmod</a:t>
              </a:r>
              <a:endParaRPr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61" name="Google Shape;261;p32"/>
          <p:cNvGrpSpPr/>
          <p:nvPr/>
        </p:nvGrpSpPr>
        <p:grpSpPr>
          <a:xfrm>
            <a:off x="3459143" y="2057121"/>
            <a:ext cx="3730028" cy="1121100"/>
            <a:chOff x="3459143" y="2057121"/>
            <a:chExt cx="3730028" cy="1121100"/>
          </a:xfrm>
        </p:grpSpPr>
        <p:cxnSp>
          <p:nvCxnSpPr>
            <p:cNvPr id="262" name="Google Shape;262;p32"/>
            <p:cNvCxnSpPr>
              <a:stCxn id="246" idx="3"/>
            </p:cNvCxnSpPr>
            <p:nvPr/>
          </p:nvCxnSpPr>
          <p:spPr>
            <a:xfrm>
              <a:off x="3459143" y="2057121"/>
              <a:ext cx="3546600" cy="1121100"/>
            </a:xfrm>
            <a:prstGeom prst="straightConnector1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63" name="Google Shape;263;p32"/>
            <p:cNvSpPr txBox="1"/>
            <p:nvPr/>
          </p:nvSpPr>
          <p:spPr>
            <a:xfrm>
              <a:off x="6004471" y="2695221"/>
              <a:ext cx="118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0000"/>
                  </a:solidFill>
                  <a:latin typeface="Open Sans"/>
                  <a:ea typeface="Open Sans"/>
                  <a:cs typeface="Open Sans"/>
                  <a:sym typeface="Open Sans"/>
                </a:rPr>
                <a:t>obl</a:t>
              </a:r>
              <a:endParaRPr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Coordination scope ambiguity</a:t>
            </a:r>
            <a:endParaRPr sz="2600"/>
          </a:p>
        </p:txBody>
      </p:sp>
      <p:sp>
        <p:nvSpPr>
          <p:cNvPr id="269" name="Google Shape;269;p33"/>
          <p:cNvSpPr txBox="1"/>
          <p:nvPr/>
        </p:nvSpPr>
        <p:spPr>
          <a:xfrm>
            <a:off x="0" y="1674600"/>
            <a:ext cx="9144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[</a:t>
            </a:r>
            <a:r>
              <a:rPr b="1"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Shuttle veteran</a:t>
            </a: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] and [</a:t>
            </a:r>
            <a:r>
              <a:rPr b="1"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longtime NASA executive Fred Gregory</a:t>
            </a: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] appointed to board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[</a:t>
            </a:r>
            <a:r>
              <a:rPr b="1"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Shuttle veteran and longtime NASA executive</a:t>
            </a: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] Fred Gregory appointed to board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0" name="Google Shape;270;p33"/>
          <p:cNvSpPr txBox="1"/>
          <p:nvPr/>
        </p:nvSpPr>
        <p:spPr>
          <a:xfrm>
            <a:off x="1503937" y="1018825"/>
            <a:ext cx="237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coord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1" name="Google Shape;271;p33"/>
          <p:cNvSpPr/>
          <p:nvPr/>
        </p:nvSpPr>
        <p:spPr>
          <a:xfrm>
            <a:off x="1102822" y="1403600"/>
            <a:ext cx="3303030" cy="265680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sp>
      <p:sp>
        <p:nvSpPr>
          <p:cNvPr id="272" name="Google Shape;272;p33"/>
          <p:cNvSpPr txBox="1"/>
          <p:nvPr/>
        </p:nvSpPr>
        <p:spPr>
          <a:xfrm>
            <a:off x="4712843" y="1018821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nmod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3" name="Google Shape;273;p33"/>
          <p:cNvSpPr/>
          <p:nvPr/>
        </p:nvSpPr>
        <p:spPr>
          <a:xfrm>
            <a:off x="4513025" y="1403604"/>
            <a:ext cx="1645428" cy="265680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274" name="Google Shape;274;p33"/>
          <p:cNvSpPr/>
          <p:nvPr/>
        </p:nvSpPr>
        <p:spPr>
          <a:xfrm>
            <a:off x="4513025" y="2470404"/>
            <a:ext cx="1645428" cy="265680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275" name="Google Shape;275;p33"/>
          <p:cNvSpPr txBox="1"/>
          <p:nvPr/>
        </p:nvSpPr>
        <p:spPr>
          <a:xfrm>
            <a:off x="4636643" y="2085621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nmod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Adjectival/Adverbial Modifier </a:t>
            </a:r>
            <a:r>
              <a:rPr lang="en" sz="2600"/>
              <a:t>ambiguity</a:t>
            </a:r>
            <a:endParaRPr sz="2600"/>
          </a:p>
        </p:txBody>
      </p:sp>
      <p:pic>
        <p:nvPicPr>
          <p:cNvPr id="281" name="Google Shape;2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586" y="1950175"/>
            <a:ext cx="4064826" cy="182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0986" y="1950175"/>
            <a:ext cx="4064826" cy="1828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4"/>
          <p:cNvSpPr txBox="1"/>
          <p:nvPr/>
        </p:nvSpPr>
        <p:spPr>
          <a:xfrm>
            <a:off x="1667084" y="1641589"/>
            <a:ext cx="83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nmod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4" name="Google Shape;284;p34"/>
          <p:cNvSpPr/>
          <p:nvPr/>
        </p:nvSpPr>
        <p:spPr>
          <a:xfrm>
            <a:off x="1788847" y="2087375"/>
            <a:ext cx="622715" cy="265680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285" name="Google Shape;285;p34"/>
          <p:cNvSpPr/>
          <p:nvPr/>
        </p:nvSpPr>
        <p:spPr>
          <a:xfrm>
            <a:off x="2703247" y="2087375"/>
            <a:ext cx="622715" cy="265680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286" name="Google Shape;286;p34"/>
          <p:cNvSpPr txBox="1"/>
          <p:nvPr/>
        </p:nvSpPr>
        <p:spPr>
          <a:xfrm>
            <a:off x="2611610" y="1717789"/>
            <a:ext cx="83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nmod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7" name="Google Shape;287;p34"/>
          <p:cNvSpPr/>
          <p:nvPr/>
        </p:nvSpPr>
        <p:spPr>
          <a:xfrm>
            <a:off x="2497180" y="1470625"/>
            <a:ext cx="1188562" cy="820252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288" name="Google Shape;288;p34"/>
          <p:cNvSpPr txBox="1"/>
          <p:nvPr/>
        </p:nvSpPr>
        <p:spPr>
          <a:xfrm>
            <a:off x="2321999" y="1260843"/>
            <a:ext cx="83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nmod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9" name="Google Shape;289;p34"/>
          <p:cNvSpPr/>
          <p:nvPr/>
        </p:nvSpPr>
        <p:spPr>
          <a:xfrm>
            <a:off x="1515425" y="1060525"/>
            <a:ext cx="2399842" cy="1292515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sp>
      <p:sp>
        <p:nvSpPr>
          <p:cNvPr id="290" name="Google Shape;290;p34"/>
          <p:cNvSpPr txBox="1"/>
          <p:nvPr/>
        </p:nvSpPr>
        <p:spPr>
          <a:xfrm>
            <a:off x="1666578" y="895032"/>
            <a:ext cx="83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obj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1" name="Google Shape;291;p34"/>
          <p:cNvSpPr/>
          <p:nvPr/>
        </p:nvSpPr>
        <p:spPr>
          <a:xfrm>
            <a:off x="874447" y="2011428"/>
            <a:ext cx="622715" cy="265680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292" name="Google Shape;292;p34"/>
          <p:cNvSpPr txBox="1"/>
          <p:nvPr/>
        </p:nvSpPr>
        <p:spPr>
          <a:xfrm>
            <a:off x="706610" y="1611464"/>
            <a:ext cx="83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subj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3" name="Google Shape;293;p34"/>
          <p:cNvSpPr txBox="1"/>
          <p:nvPr/>
        </p:nvSpPr>
        <p:spPr>
          <a:xfrm>
            <a:off x="6681348" y="1686904"/>
            <a:ext cx="83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nmod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4" name="Google Shape;294;p34"/>
          <p:cNvSpPr/>
          <p:nvPr/>
        </p:nvSpPr>
        <p:spPr>
          <a:xfrm>
            <a:off x="6787921" y="2071932"/>
            <a:ext cx="622715" cy="265680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295" name="Google Shape;295;p34"/>
          <p:cNvSpPr/>
          <p:nvPr/>
        </p:nvSpPr>
        <p:spPr>
          <a:xfrm>
            <a:off x="6459575" y="1470625"/>
            <a:ext cx="1860720" cy="820252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296" name="Google Shape;296;p34"/>
          <p:cNvSpPr txBox="1"/>
          <p:nvPr/>
        </p:nvSpPr>
        <p:spPr>
          <a:xfrm>
            <a:off x="6772231" y="1154011"/>
            <a:ext cx="83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nmod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7" name="Google Shape;297;p34"/>
          <p:cNvSpPr txBox="1"/>
          <p:nvPr/>
        </p:nvSpPr>
        <p:spPr>
          <a:xfrm>
            <a:off x="7260316" y="1732472"/>
            <a:ext cx="83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nmod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8" name="Google Shape;298;p34"/>
          <p:cNvSpPr/>
          <p:nvPr/>
        </p:nvSpPr>
        <p:spPr>
          <a:xfrm>
            <a:off x="7397521" y="2071932"/>
            <a:ext cx="622715" cy="265680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Verb phrase (VP) attachment</a:t>
            </a:r>
            <a:r>
              <a:rPr lang="en" sz="3300"/>
              <a:t> ambiguity</a:t>
            </a:r>
            <a:endParaRPr sz="3300"/>
          </a:p>
        </p:txBody>
      </p:sp>
      <p:sp>
        <p:nvSpPr>
          <p:cNvPr id="304" name="Google Shape;304;p35"/>
          <p:cNvSpPr txBox="1"/>
          <p:nvPr/>
        </p:nvSpPr>
        <p:spPr>
          <a:xfrm>
            <a:off x="0" y="2722938"/>
            <a:ext cx="9144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00FF"/>
                </a:solidFill>
                <a:latin typeface="Open Sans"/>
                <a:ea typeface="Open Sans"/>
                <a:cs typeface="Open Sans"/>
                <a:sym typeface="Open Sans"/>
              </a:rPr>
              <a:t>Mutilated body</a:t>
            </a: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washes up on </a:t>
            </a:r>
            <a:r>
              <a:rPr b="1" lang="en" sz="1700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Rio beach</a:t>
            </a: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to be used for Olympics beach volleyball</a:t>
            </a:r>
            <a:endParaRPr b="1"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5" name="Google Shape;305;p35"/>
          <p:cNvSpPr txBox="1"/>
          <p:nvPr/>
        </p:nvSpPr>
        <p:spPr>
          <a:xfrm>
            <a:off x="6278872" y="3169354"/>
            <a:ext cx="68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VP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6" name="Google Shape;306;p35"/>
          <p:cNvSpPr/>
          <p:nvPr/>
        </p:nvSpPr>
        <p:spPr>
          <a:xfrm>
            <a:off x="1102825" y="1708400"/>
            <a:ext cx="5176074" cy="1014559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triangle"/>
            <a:tailEnd len="med" w="med" type="none"/>
          </a:ln>
        </p:spPr>
      </p:sp>
      <p:sp>
        <p:nvSpPr>
          <p:cNvPr id="307" name="Google Shape;307;p35"/>
          <p:cNvSpPr/>
          <p:nvPr/>
        </p:nvSpPr>
        <p:spPr>
          <a:xfrm>
            <a:off x="3960925" y="1860800"/>
            <a:ext cx="2779647" cy="1014559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triangle"/>
            <a:tailEnd len="med" w="med" type="none"/>
          </a:ln>
        </p:spPr>
      </p:sp>
      <p:sp>
        <p:nvSpPr>
          <p:cNvPr id="308" name="Google Shape;308;p35"/>
          <p:cNvSpPr txBox="1"/>
          <p:nvPr/>
        </p:nvSpPr>
        <p:spPr>
          <a:xfrm>
            <a:off x="1503937" y="1323625"/>
            <a:ext cx="237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FF"/>
                </a:solidFill>
                <a:latin typeface="Open Sans"/>
                <a:ea typeface="Open Sans"/>
                <a:cs typeface="Open Sans"/>
                <a:sym typeface="Open Sans"/>
              </a:rPr>
              <a:t>this?</a:t>
            </a:r>
            <a:endParaRPr b="1">
              <a:solidFill>
                <a:srgbClr val="FF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9" name="Google Shape;309;p35"/>
          <p:cNvSpPr txBox="1"/>
          <p:nvPr/>
        </p:nvSpPr>
        <p:spPr>
          <a:xfrm>
            <a:off x="4094737" y="1476025"/>
            <a:ext cx="237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r>
              <a:rPr b="1" lang="en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r </a:t>
            </a:r>
            <a:r>
              <a:rPr b="1" lang="en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this?</a:t>
            </a:r>
            <a:endParaRPr b="1">
              <a:solidFill>
                <a:srgbClr val="00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Dependency as tree</a:t>
            </a:r>
            <a:endParaRPr sz="2600"/>
          </a:p>
        </p:txBody>
      </p:sp>
      <p:sp>
        <p:nvSpPr>
          <p:cNvPr id="315" name="Google Shape;315;p36"/>
          <p:cNvSpPr txBox="1"/>
          <p:nvPr>
            <p:ph idx="1" type="body"/>
          </p:nvPr>
        </p:nvSpPr>
        <p:spPr>
          <a:xfrm>
            <a:off x="228600" y="1085850"/>
            <a:ext cx="8763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Dependencies can be redrawn as tree  (motivated by computer science)</a:t>
            </a:r>
            <a:endParaRPr sz="1500"/>
          </a:p>
        </p:txBody>
      </p:sp>
      <p:pic>
        <p:nvPicPr>
          <p:cNvPr id="316" name="Google Shape;3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5525" y="1687950"/>
            <a:ext cx="4322424" cy="2725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6"/>
          <p:cNvSpPr txBox="1"/>
          <p:nvPr>
            <p:ph idx="1" type="body"/>
          </p:nvPr>
        </p:nvSpPr>
        <p:spPr>
          <a:xfrm>
            <a:off x="228600" y="1687950"/>
            <a:ext cx="3061500" cy="28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Dependencies usually form a </a:t>
            </a:r>
            <a:r>
              <a:rPr b="1" lang="en" sz="1500"/>
              <a:t>connected</a:t>
            </a:r>
            <a:r>
              <a:rPr lang="en" sz="1500"/>
              <a:t>, </a:t>
            </a:r>
            <a:r>
              <a:rPr b="1" lang="en" sz="1500"/>
              <a:t>acyclic</a:t>
            </a:r>
            <a:r>
              <a:rPr lang="en" sz="1500"/>
              <a:t>, </a:t>
            </a:r>
            <a:r>
              <a:rPr b="1" lang="en" sz="1500"/>
              <a:t>single-root</a:t>
            </a:r>
            <a:r>
              <a:rPr lang="en" sz="1500"/>
              <a:t> graph.</a:t>
            </a:r>
            <a:endParaRPr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7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Dependency as tree</a:t>
            </a:r>
            <a:endParaRPr sz="2600"/>
          </a:p>
        </p:txBody>
      </p:sp>
      <p:sp>
        <p:nvSpPr>
          <p:cNvPr id="323" name="Google Shape;323;p37"/>
          <p:cNvSpPr txBox="1"/>
          <p:nvPr>
            <p:ph idx="1" type="body"/>
          </p:nvPr>
        </p:nvSpPr>
        <p:spPr>
          <a:xfrm>
            <a:off x="228600" y="1085850"/>
            <a:ext cx="8763000" cy="23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Some people draw the arrows one way; some the other way!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Tesniere (1959)</a:t>
            </a:r>
            <a:r>
              <a:rPr lang="en" sz="1500"/>
              <a:t> had them point from head to dependent - we follow that convention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usually add a </a:t>
            </a:r>
            <a:r>
              <a:rPr b="1" lang="en" sz="1500"/>
              <a:t>fake ROOT</a:t>
            </a:r>
            <a:r>
              <a:rPr lang="en" sz="1500"/>
              <a:t> so every word is a dependent of precisely 1 other node</a:t>
            </a:r>
            <a:endParaRPr sz="1500"/>
          </a:p>
        </p:txBody>
      </p:sp>
      <p:pic>
        <p:nvPicPr>
          <p:cNvPr id="324" name="Google Shape;32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5650" y="2214075"/>
            <a:ext cx="4728899" cy="152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8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Why we need to learn sentence structure?</a:t>
            </a:r>
            <a:endParaRPr sz="2600"/>
          </a:p>
        </p:txBody>
      </p:sp>
      <p:sp>
        <p:nvSpPr>
          <p:cNvPr id="330" name="Google Shape;330;p38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Humans need to work out what </a:t>
            </a:r>
            <a:r>
              <a:rPr i="1" lang="en" sz="1500"/>
              <a:t>depends</a:t>
            </a:r>
            <a:r>
              <a:rPr lang="en" sz="1500"/>
              <a:t> what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Thus, similarly, a model needs to understand sentence structure in order to interpret language correctly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E.g., </a:t>
            </a:r>
            <a:r>
              <a:rPr b="1" lang="en" sz="1500"/>
              <a:t>coreference resolution</a:t>
            </a:r>
            <a:endParaRPr b="1" sz="1500"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 sz="1500"/>
            </a:br>
            <a:endParaRPr sz="1500"/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Human language is </a:t>
            </a:r>
            <a:r>
              <a:rPr b="1" lang="en" sz="1500"/>
              <a:t>ambiguous</a:t>
            </a:r>
            <a:r>
              <a:rPr lang="en" sz="1500"/>
              <a:t> by nature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Knowing these ambiguities allow us to watch out for these potential problems in our model</a:t>
            </a:r>
            <a:endParaRPr sz="1500"/>
          </a:p>
        </p:txBody>
      </p:sp>
      <p:pic>
        <p:nvPicPr>
          <p:cNvPr id="331" name="Google Shape;33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4750" y="1858625"/>
            <a:ext cx="2929850" cy="78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Dependencies Treebanks</a:t>
            </a:r>
            <a:endParaRPr sz="3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0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The rise of annotated data and Universal Dependencies treebank</a:t>
            </a:r>
            <a:endParaRPr sz="2200"/>
          </a:p>
        </p:txBody>
      </p:sp>
      <p:sp>
        <p:nvSpPr>
          <p:cNvPr id="342" name="Google Shape;342;p40"/>
          <p:cNvSpPr txBox="1"/>
          <p:nvPr>
            <p:ph idx="1" type="body"/>
          </p:nvPr>
        </p:nvSpPr>
        <p:spPr>
          <a:xfrm>
            <a:off x="228600" y="1009650"/>
            <a:ext cx="8763000" cy="10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Brown corpus (1967; PoS tagged 1979); Lancaster-IBM Treebank (starting late 1980s); Marcus et al. 1993, The Penn Treebank, Computational Linguistics; Universal Dependencies: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http://universaldependencies.org/</a:t>
            </a:r>
            <a:r>
              <a:rPr lang="en" sz="1500"/>
              <a:t> </a:t>
            </a:r>
            <a:endParaRPr sz="1500"/>
          </a:p>
        </p:txBody>
      </p:sp>
      <p:pic>
        <p:nvPicPr>
          <p:cNvPr id="343" name="Google Shape;34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058" y="1941321"/>
            <a:ext cx="5606708" cy="270225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0"/>
          <p:cNvSpPr txBox="1"/>
          <p:nvPr>
            <p:ph idx="1" type="body"/>
          </p:nvPr>
        </p:nvSpPr>
        <p:spPr>
          <a:xfrm>
            <a:off x="6003425" y="1755450"/>
            <a:ext cx="2988300" cy="24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Many parsers, part-of-speech taggers, etc. can be built on it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Broad coverage, not just a few intuitions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Contain frequencies and distributional information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Provide a way to evaluate existing NLP systems - turn NLP into actual science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Announcement</a:t>
            </a:r>
            <a:endParaRPr sz="2600"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228600" y="971550"/>
            <a:ext cx="8763000" cy="34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TA announcements (if any)...</a:t>
            </a:r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1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So how do we build a parser once we got these dependencies?</a:t>
            </a:r>
            <a:endParaRPr sz="2200"/>
          </a:p>
        </p:txBody>
      </p:sp>
      <p:sp>
        <p:nvSpPr>
          <p:cNvPr id="350" name="Google Shape;350;p41"/>
          <p:cNvSpPr txBox="1"/>
          <p:nvPr>
            <p:ph idx="1" type="body"/>
          </p:nvPr>
        </p:nvSpPr>
        <p:spPr>
          <a:xfrm>
            <a:off x="256375" y="1038325"/>
            <a:ext cx="8631300" cy="24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Many information you can use from the treebanks</a:t>
            </a:r>
            <a:endParaRPr sz="1500"/>
          </a:p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Bilexical affinities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Check whether both ends of dependencies seem right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Dependency distance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Check whether the distance is too far away from usual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Intervening material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Because sentences are normally organized around verbs, dependencies rarely span intervening verbs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Because punctuation (e.g., commas) indicates segment, it also indicates less plausible spanning intervening punctuations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" sz="1500"/>
              <a:t>Valency of heads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Given a head, what is usually its dependents and on which side?</a:t>
            </a:r>
            <a:endParaRPr sz="1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So how do we build a parser once we got these dependencies?</a:t>
            </a:r>
            <a:endParaRPr sz="2200"/>
          </a:p>
        </p:txBody>
      </p:sp>
      <p:sp>
        <p:nvSpPr>
          <p:cNvPr id="356" name="Google Shape;356;p42"/>
          <p:cNvSpPr txBox="1"/>
          <p:nvPr>
            <p:ph idx="1" type="body"/>
          </p:nvPr>
        </p:nvSpPr>
        <p:spPr>
          <a:xfrm>
            <a:off x="256375" y="1038325"/>
            <a:ext cx="8631300" cy="24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 sentence is </a:t>
            </a:r>
            <a:r>
              <a:rPr b="1" lang="en" sz="1500"/>
              <a:t>parsed</a:t>
            </a:r>
            <a:r>
              <a:rPr lang="en" sz="1500"/>
              <a:t> by choosing for each word, what other (including ROOT) it is a </a:t>
            </a:r>
            <a:r>
              <a:rPr lang="en" sz="1500"/>
              <a:t>dependent</a:t>
            </a:r>
            <a:r>
              <a:rPr lang="en" sz="1500"/>
              <a:t> of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 make the problem easier to solve, we impose some </a:t>
            </a:r>
            <a:r>
              <a:rPr b="1" lang="en" sz="1500"/>
              <a:t>constraints</a:t>
            </a:r>
            <a:r>
              <a:rPr lang="en" sz="1500"/>
              <a:t>:</a:t>
            </a:r>
            <a:endParaRPr sz="1500"/>
          </a:p>
          <a:p>
            <a:pPr indent="-323850" lvl="1" marL="13716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There is a single designated root node that has no incoming arcs</a:t>
            </a:r>
            <a:endParaRPr sz="1500"/>
          </a:p>
          <a:p>
            <a:pPr indent="-323850" lvl="1" marL="13716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With the exception of the root node, each vertex has exactly one incoming arc</a:t>
            </a:r>
            <a:endParaRPr sz="1500"/>
          </a:p>
          <a:p>
            <a:pPr indent="-323850" lvl="1" marL="13716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There is a unique path from the root node to each vertex in V</a:t>
            </a:r>
            <a:endParaRPr sz="1500"/>
          </a:p>
          <a:p>
            <a:pPr indent="-323850" lvl="1" marL="13716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Don’t want cycles, e.g., A-&gt;B, B-&gt;A</a:t>
            </a:r>
            <a:endParaRPr sz="1500"/>
          </a:p>
        </p:txBody>
      </p:sp>
      <p:pic>
        <p:nvPicPr>
          <p:cNvPr id="357" name="Google Shape;35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0752" y="3007544"/>
            <a:ext cx="3682550" cy="128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Projectivity</a:t>
            </a:r>
            <a:endParaRPr sz="2600"/>
          </a:p>
        </p:txBody>
      </p:sp>
      <p:sp>
        <p:nvSpPr>
          <p:cNvPr id="363" name="Google Shape;363;p43"/>
          <p:cNvSpPr txBox="1"/>
          <p:nvPr>
            <p:ph idx="1" type="body"/>
          </p:nvPr>
        </p:nvSpPr>
        <p:spPr>
          <a:xfrm>
            <a:off x="256375" y="962125"/>
            <a:ext cx="8631300" cy="18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Note that some dependency parsing algorithms are </a:t>
            </a:r>
            <a:r>
              <a:rPr b="1" lang="en" sz="1500"/>
              <a:t>projective</a:t>
            </a:r>
            <a:r>
              <a:rPr lang="en" sz="1500"/>
              <a:t>: 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b="1" lang="en" sz="1500"/>
            </a:br>
            <a:r>
              <a:rPr b="1" lang="en" sz="1500"/>
              <a:t>Projectivity</a:t>
            </a:r>
            <a:r>
              <a:rPr lang="en" sz="1500"/>
              <a:t>: An arc from a head to a dependent is said to be projective </a:t>
            </a:r>
            <a:r>
              <a:rPr b="1" lang="en" sz="1500"/>
              <a:t>if there is a path from the head to every word that lies between the head and the dependent in the sentence</a:t>
            </a:r>
            <a:r>
              <a:rPr lang="en" sz="1500"/>
              <a:t>. A dependency tree is then said to be projective if all the arcs that make it up are projective.</a:t>
            </a:r>
            <a:endParaRPr sz="1500"/>
          </a:p>
        </p:txBody>
      </p:sp>
      <p:pic>
        <p:nvPicPr>
          <p:cNvPr id="364" name="Google Shape;36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524" y="2514883"/>
            <a:ext cx="4572001" cy="1087325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3"/>
          <p:cNvSpPr txBox="1"/>
          <p:nvPr/>
        </p:nvSpPr>
        <p:spPr>
          <a:xfrm>
            <a:off x="256375" y="3723150"/>
            <a:ext cx="8310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In this example, the arc from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flight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 to its modifier was is non-projective since there is no path from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flight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 to the intervening words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this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morning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. A dependency tree is projective if it can be drawn with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no crossing edges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. Here there is no way to link flight to its dependent was without crossing the arc that links morning to its head.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Projectivity</a:t>
            </a:r>
            <a:endParaRPr sz="2600"/>
          </a:p>
        </p:txBody>
      </p:sp>
      <p:sp>
        <p:nvSpPr>
          <p:cNvPr id="371" name="Google Shape;371;p44"/>
          <p:cNvSpPr txBox="1"/>
          <p:nvPr>
            <p:ph idx="1" type="body"/>
          </p:nvPr>
        </p:nvSpPr>
        <p:spPr>
          <a:xfrm>
            <a:off x="256375" y="1038325"/>
            <a:ext cx="8631300" cy="18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There are computational limitations to the most widely used families of parsing algorithms. The </a:t>
            </a:r>
            <a:r>
              <a:rPr b="1" lang="en" sz="1500"/>
              <a:t>transition-based approaches </a:t>
            </a:r>
            <a:r>
              <a:rPr lang="en" sz="1500"/>
              <a:t>we gonna discuss shortly </a:t>
            </a:r>
            <a:r>
              <a:rPr b="1" lang="en" sz="1500"/>
              <a:t>can only produce projective trees</a:t>
            </a:r>
            <a:r>
              <a:rPr lang="en" sz="1500"/>
              <a:t>, hence any sentences with non-projective structures will necessarily contain some errors. This limitation is one of the motivations for the more flexible graph-based parsing approach.</a:t>
            </a:r>
            <a:endParaRPr sz="1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Dependency Parsing Methods</a:t>
            </a:r>
            <a:endParaRPr sz="31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Greedy transition-based parsing [Nivre IWPT 2003]</a:t>
            </a:r>
            <a:endParaRPr sz="2600"/>
          </a:p>
        </p:txBody>
      </p:sp>
      <p:sp>
        <p:nvSpPr>
          <p:cNvPr id="382" name="Google Shape;382;p46"/>
          <p:cNvSpPr txBox="1"/>
          <p:nvPr>
            <p:ph idx="1" type="body"/>
          </p:nvPr>
        </p:nvSpPr>
        <p:spPr>
          <a:xfrm>
            <a:off x="180175" y="1038325"/>
            <a:ext cx="8631300" cy="35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 simple form of greedy discriminative dependency parser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parser does a sequence of bottom up actions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Roughly like “shift” or “reduce” in a shift-reduce parser, but the “reduce” actions are specialized to create dependencies with head on left or right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parser has: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a stack σ</a:t>
            </a:r>
            <a:r>
              <a:rPr lang="en" sz="1500"/>
              <a:t>, written with top to the right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which starts with the ROOT symbol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a buffer β</a:t>
            </a:r>
            <a:r>
              <a:rPr lang="en" sz="1500"/>
              <a:t>, written with top to the left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which starts with the input sentence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 set of </a:t>
            </a:r>
            <a:r>
              <a:rPr b="1" lang="en" sz="1500"/>
              <a:t>dependency arcs A</a:t>
            </a:r>
            <a:endParaRPr b="1"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which starts off empty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 set of </a:t>
            </a:r>
            <a:r>
              <a:rPr b="1" lang="en" sz="1500"/>
              <a:t>actions</a:t>
            </a:r>
            <a:r>
              <a:rPr lang="en" sz="1500"/>
              <a:t> 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shift or left arc or right arc</a:t>
            </a:r>
            <a:endParaRPr sz="1500"/>
          </a:p>
        </p:txBody>
      </p:sp>
      <p:sp>
        <p:nvSpPr>
          <p:cNvPr id="383" name="Google Shape;383;p46"/>
          <p:cNvSpPr txBox="1"/>
          <p:nvPr/>
        </p:nvSpPr>
        <p:spPr>
          <a:xfrm>
            <a:off x="360300" y="4581625"/>
            <a:ext cx="8631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 efficient algorithm for projective dependency parsing, 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Joakim Nivre, 2003. </a:t>
            </a:r>
            <a:r>
              <a:rPr lang="en" sz="1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https://aclanthology.org/W03-3017/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7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Greedy transition-based parsing</a:t>
            </a:r>
            <a:endParaRPr sz="2600"/>
          </a:p>
        </p:txBody>
      </p:sp>
      <p:pic>
        <p:nvPicPr>
          <p:cNvPr id="389" name="Google Shape;38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0024" y="1670403"/>
            <a:ext cx="5471850" cy="180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47"/>
          <p:cNvSpPr/>
          <p:nvPr/>
        </p:nvSpPr>
        <p:spPr>
          <a:xfrm>
            <a:off x="3889675" y="2323807"/>
            <a:ext cx="399256" cy="162199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391" name="Google Shape;391;p47"/>
          <p:cNvSpPr/>
          <p:nvPr/>
        </p:nvSpPr>
        <p:spPr>
          <a:xfrm>
            <a:off x="3899398" y="2686945"/>
            <a:ext cx="399256" cy="162199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sp>
      <p:sp>
        <p:nvSpPr>
          <p:cNvPr id="392" name="Google Shape;392;p47"/>
          <p:cNvSpPr/>
          <p:nvPr/>
        </p:nvSpPr>
        <p:spPr>
          <a:xfrm>
            <a:off x="6076925" y="2372429"/>
            <a:ext cx="1283400" cy="338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47"/>
          <p:cNvSpPr/>
          <p:nvPr/>
        </p:nvSpPr>
        <p:spPr>
          <a:xfrm>
            <a:off x="6076925" y="2753429"/>
            <a:ext cx="1283400" cy="338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7"/>
          <p:cNvSpPr txBox="1"/>
          <p:nvPr/>
        </p:nvSpPr>
        <p:spPr>
          <a:xfrm>
            <a:off x="7408989" y="2409800"/>
            <a:ext cx="1205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dding the 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relationship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8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Greedy transition-based parsing </a:t>
            </a:r>
            <a:endParaRPr sz="2600"/>
          </a:p>
        </p:txBody>
      </p:sp>
      <p:grpSp>
        <p:nvGrpSpPr>
          <p:cNvPr id="400" name="Google Shape;400;p48"/>
          <p:cNvGrpSpPr/>
          <p:nvPr/>
        </p:nvGrpSpPr>
        <p:grpSpPr>
          <a:xfrm>
            <a:off x="1659050" y="1099250"/>
            <a:ext cx="7270676" cy="514450"/>
            <a:chOff x="1659050" y="1099250"/>
            <a:chExt cx="7270676" cy="514450"/>
          </a:xfrm>
        </p:grpSpPr>
        <p:pic>
          <p:nvPicPr>
            <p:cNvPr id="401" name="Google Shape;401;p48"/>
            <p:cNvPicPr preferRelativeResize="0"/>
            <p:nvPr/>
          </p:nvPicPr>
          <p:blipFill rotWithShape="1">
            <a:blip r:embed="rId3">
              <a:alphaModFix/>
            </a:blip>
            <a:srcRect b="65635" l="0" r="41089" t="0"/>
            <a:stretch/>
          </p:blipFill>
          <p:spPr>
            <a:xfrm>
              <a:off x="1659050" y="1099250"/>
              <a:ext cx="1682249" cy="5144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2" name="Google Shape;402;p48"/>
            <p:cNvSpPr txBox="1"/>
            <p:nvPr/>
          </p:nvSpPr>
          <p:spPr>
            <a:xfrm>
              <a:off x="4861126" y="1207325"/>
              <a:ext cx="40686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i</a:t>
              </a:r>
              <a:r>
                <a:rPr lang="en" sz="900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f the only thing in the stack is ROOT, we can only SHIFT</a:t>
              </a:r>
              <a:endParaRPr sz="900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03" name="Google Shape;403;p48"/>
          <p:cNvGrpSpPr/>
          <p:nvPr/>
        </p:nvGrpSpPr>
        <p:grpSpPr>
          <a:xfrm>
            <a:off x="1678725" y="2638226"/>
            <a:ext cx="7312845" cy="461700"/>
            <a:chOff x="1678725" y="2638226"/>
            <a:chExt cx="7312845" cy="461700"/>
          </a:xfrm>
        </p:grpSpPr>
        <p:pic>
          <p:nvPicPr>
            <p:cNvPr id="404" name="Google Shape;404;p48"/>
            <p:cNvPicPr preferRelativeResize="0"/>
            <p:nvPr/>
          </p:nvPicPr>
          <p:blipFill rotWithShape="1">
            <a:blip r:embed="rId4">
              <a:alphaModFix/>
            </a:blip>
            <a:srcRect b="74696" l="0" r="0" t="0"/>
            <a:stretch/>
          </p:blipFill>
          <p:spPr>
            <a:xfrm>
              <a:off x="1678725" y="2638226"/>
              <a:ext cx="3124274" cy="461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5" name="Google Shape;405;p48"/>
            <p:cNvSpPr txBox="1"/>
            <p:nvPr/>
          </p:nvSpPr>
          <p:spPr>
            <a:xfrm>
              <a:off x="4922970" y="2749604"/>
              <a:ext cx="40686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t</a:t>
              </a:r>
              <a:r>
                <a:rPr lang="en" sz="900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he dependent is gone.  We add the dependencies to A </a:t>
              </a:r>
              <a:endParaRPr sz="900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406" name="Google Shape;406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5447" y="0"/>
            <a:ext cx="2948554" cy="97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7" name="Google Shape;407;p48"/>
          <p:cNvGrpSpPr/>
          <p:nvPr/>
        </p:nvGrpSpPr>
        <p:grpSpPr>
          <a:xfrm>
            <a:off x="1659050" y="1596462"/>
            <a:ext cx="7295425" cy="531688"/>
            <a:chOff x="1659050" y="1596462"/>
            <a:chExt cx="7295425" cy="531688"/>
          </a:xfrm>
        </p:grpSpPr>
        <p:sp>
          <p:nvSpPr>
            <p:cNvPr id="408" name="Google Shape;408;p48"/>
            <p:cNvSpPr txBox="1"/>
            <p:nvPr/>
          </p:nvSpPr>
          <p:spPr>
            <a:xfrm>
              <a:off x="4885875" y="1596462"/>
              <a:ext cx="4068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o</a:t>
              </a:r>
              <a:r>
                <a:rPr lang="en" sz="900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nce we shift, we can either perform dependencies by doing LEFT-ARC or RIGHT-ARC.   But here, let’s say my model tells me to SHIFT more</a:t>
              </a:r>
              <a:endParaRPr sz="900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409" name="Google Shape;409;p48"/>
            <p:cNvPicPr preferRelativeResize="0"/>
            <p:nvPr/>
          </p:nvPicPr>
          <p:blipFill rotWithShape="1">
            <a:blip r:embed="rId3">
              <a:alphaModFix/>
            </a:blip>
            <a:srcRect b="30412" l="0" r="41089" t="35223"/>
            <a:stretch/>
          </p:blipFill>
          <p:spPr>
            <a:xfrm>
              <a:off x="1659050" y="1613700"/>
              <a:ext cx="1682249" cy="514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10" name="Google Shape;410;p48"/>
          <p:cNvGrpSpPr/>
          <p:nvPr/>
        </p:nvGrpSpPr>
        <p:grpSpPr>
          <a:xfrm>
            <a:off x="1678739" y="2152338"/>
            <a:ext cx="7275736" cy="507283"/>
            <a:chOff x="1678739" y="2152338"/>
            <a:chExt cx="7275736" cy="507283"/>
          </a:xfrm>
        </p:grpSpPr>
        <p:sp>
          <p:nvSpPr>
            <p:cNvPr id="411" name="Google Shape;411;p48"/>
            <p:cNvSpPr txBox="1"/>
            <p:nvPr/>
          </p:nvSpPr>
          <p:spPr>
            <a:xfrm>
              <a:off x="4885875" y="2197921"/>
              <a:ext cx="4068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s</a:t>
              </a:r>
              <a:r>
                <a:rPr lang="en" sz="900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imilarly, my model gonna decide whether to LEFT-ARC or RIGHT-ARC.  It seems to be LEFT ARC, because “I” is the subject of “ate”</a:t>
              </a:r>
              <a:endParaRPr sz="900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412" name="Google Shape;412;p48"/>
            <p:cNvPicPr preferRelativeResize="0"/>
            <p:nvPr/>
          </p:nvPicPr>
          <p:blipFill rotWithShape="1">
            <a:blip r:embed="rId3">
              <a:alphaModFix/>
            </a:blip>
            <a:srcRect b="0" l="0" r="41089" t="69158"/>
            <a:stretch/>
          </p:blipFill>
          <p:spPr>
            <a:xfrm>
              <a:off x="1678739" y="2152338"/>
              <a:ext cx="1682249" cy="461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13" name="Google Shape;413;p48"/>
          <p:cNvGrpSpPr/>
          <p:nvPr/>
        </p:nvGrpSpPr>
        <p:grpSpPr>
          <a:xfrm>
            <a:off x="1678725" y="3171375"/>
            <a:ext cx="7312845" cy="635727"/>
            <a:chOff x="1678725" y="3171375"/>
            <a:chExt cx="7312845" cy="635727"/>
          </a:xfrm>
        </p:grpSpPr>
        <p:sp>
          <p:nvSpPr>
            <p:cNvPr id="414" name="Google Shape;414;p48"/>
            <p:cNvSpPr txBox="1"/>
            <p:nvPr/>
          </p:nvSpPr>
          <p:spPr>
            <a:xfrm>
              <a:off x="4922970" y="3206802"/>
              <a:ext cx="40686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We SHIFT again.  Nothing left on the buffer.  We must do either RIGHT-ARC or LEFT-ARC.  Let’s say the model tells me to perform RIGHT-ARC.</a:t>
              </a:r>
              <a:endParaRPr sz="900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415" name="Google Shape;415;p48"/>
            <p:cNvPicPr preferRelativeResize="0"/>
            <p:nvPr/>
          </p:nvPicPr>
          <p:blipFill rotWithShape="1">
            <a:blip r:embed="rId4">
              <a:alphaModFix/>
            </a:blip>
            <a:srcRect b="49653" l="0" r="0" t="25043"/>
            <a:stretch/>
          </p:blipFill>
          <p:spPr>
            <a:xfrm>
              <a:off x="1678725" y="3171375"/>
              <a:ext cx="3124274" cy="461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16" name="Google Shape;416;p48"/>
          <p:cNvGrpSpPr/>
          <p:nvPr/>
        </p:nvGrpSpPr>
        <p:grpSpPr>
          <a:xfrm>
            <a:off x="1678725" y="3733750"/>
            <a:ext cx="7312845" cy="387450"/>
            <a:chOff x="1678725" y="3733750"/>
            <a:chExt cx="7312845" cy="387450"/>
          </a:xfrm>
        </p:grpSpPr>
        <p:sp>
          <p:nvSpPr>
            <p:cNvPr id="417" name="Google Shape;417;p48"/>
            <p:cNvSpPr txBox="1"/>
            <p:nvPr/>
          </p:nvSpPr>
          <p:spPr>
            <a:xfrm>
              <a:off x="4922970" y="3795510"/>
              <a:ext cx="40686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the dependent is gone.  We add the dependencies to A </a:t>
              </a:r>
              <a:endParaRPr sz="900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418" name="Google Shape;418;p48"/>
            <p:cNvPicPr preferRelativeResize="0"/>
            <p:nvPr/>
          </p:nvPicPr>
          <p:blipFill rotWithShape="1">
            <a:blip r:embed="rId4">
              <a:alphaModFix/>
            </a:blip>
            <a:srcRect b="27077" l="0" r="0" t="51689"/>
            <a:stretch/>
          </p:blipFill>
          <p:spPr>
            <a:xfrm>
              <a:off x="1678725" y="3733750"/>
              <a:ext cx="3124274" cy="3874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19" name="Google Shape;419;p48"/>
          <p:cNvGrpSpPr/>
          <p:nvPr/>
        </p:nvGrpSpPr>
        <p:grpSpPr>
          <a:xfrm>
            <a:off x="1678725" y="4198633"/>
            <a:ext cx="7312845" cy="503905"/>
            <a:chOff x="1678725" y="4198633"/>
            <a:chExt cx="7312845" cy="503905"/>
          </a:xfrm>
        </p:grpSpPr>
        <p:sp>
          <p:nvSpPr>
            <p:cNvPr id="420" name="Google Shape;420;p48"/>
            <p:cNvSpPr txBox="1"/>
            <p:nvPr/>
          </p:nvSpPr>
          <p:spPr>
            <a:xfrm>
              <a:off x="4922970" y="4198633"/>
              <a:ext cx="4068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0000FF"/>
                  </a:solidFill>
                  <a:latin typeface="Open Sans"/>
                  <a:ea typeface="Open Sans"/>
                  <a:cs typeface="Open Sans"/>
                  <a:sym typeface="Open Sans"/>
                </a:rPr>
                <a:t>the dependent is gone.  We add the dependencies to A.  We stop when the buffer is empty and the stack contains only ROOT. </a:t>
              </a:r>
              <a:endParaRPr sz="900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421" name="Google Shape;421;p48"/>
            <p:cNvPicPr preferRelativeResize="0"/>
            <p:nvPr/>
          </p:nvPicPr>
          <p:blipFill rotWithShape="1">
            <a:blip r:embed="rId4">
              <a:alphaModFix/>
            </a:blip>
            <a:srcRect b="0" l="0" r="0" t="74696"/>
            <a:stretch/>
          </p:blipFill>
          <p:spPr>
            <a:xfrm>
              <a:off x="1678725" y="4240838"/>
              <a:ext cx="3124274" cy="4617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9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MaltParser</a:t>
            </a:r>
            <a:r>
              <a:rPr lang="en" sz="2600"/>
              <a:t> [Nivre and Hall 2006]</a:t>
            </a:r>
            <a:endParaRPr sz="2600"/>
          </a:p>
        </p:txBody>
      </p:sp>
      <p:sp>
        <p:nvSpPr>
          <p:cNvPr id="427" name="Google Shape;427;p49"/>
          <p:cNvSpPr txBox="1"/>
          <p:nvPr/>
        </p:nvSpPr>
        <p:spPr>
          <a:xfrm>
            <a:off x="223625" y="4581625"/>
            <a:ext cx="876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MaltParser: A Data-Driven Parser-Generator for Dependency Parsing, Nivre et al., 2006. </a:t>
            </a:r>
            <a:r>
              <a:rPr lang="en" sz="1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https://aclanthology.org/L06-1084/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8" name="Google Shape;428;p49"/>
          <p:cNvSpPr txBox="1"/>
          <p:nvPr/>
        </p:nvSpPr>
        <p:spPr>
          <a:xfrm>
            <a:off x="0" y="971400"/>
            <a:ext cx="89916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So how to choose the right action??</a:t>
            </a:r>
            <a:endParaRPr b="1"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Answer: Stand back, I know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machine learning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!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Each action is predicted by a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discriminative classifier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 (e.g., SVM) over each legal move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Max of 3 untyped choices (shift, left, right); max of |R| × 2 (left, right) + 1 (shift) when typed (consider also the relations)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</a:pP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Features: top of stack word, POS; first in buffer word; etc.</a:t>
            </a:r>
            <a:endParaRPr b="1"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■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For each word, the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 features are represented by a one-hot encoding vector.  Since there could be millions of features, this vector tends to be very big….(10</a:t>
            </a:r>
            <a:r>
              <a:rPr baseline="30000" lang="en" sz="1500">
                <a:latin typeface="Open Sans"/>
                <a:ea typeface="Open Sans"/>
                <a:cs typeface="Open Sans"/>
                <a:sym typeface="Open Sans"/>
              </a:rPr>
              <a:t>6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There is NO search (in the simplest form)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But you can profitably do a beam search if you wish (slower but better)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■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You keep k good parse prefixes at each time step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■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The model’s accuracy is fractionally below the state of the art in dependency parsing, but it provides very fast linear time parsing, with high accuracy – great for parsing the web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0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Evaluation of the parser</a:t>
            </a:r>
            <a:endParaRPr sz="2600"/>
          </a:p>
        </p:txBody>
      </p:sp>
      <p:pic>
        <p:nvPicPr>
          <p:cNvPr id="434" name="Google Shape;43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613" y="1123800"/>
            <a:ext cx="5857334" cy="3305425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50"/>
          <p:cNvSpPr txBox="1"/>
          <p:nvPr/>
        </p:nvSpPr>
        <p:spPr>
          <a:xfrm>
            <a:off x="6621950" y="1122700"/>
            <a:ext cx="23697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UAS (unlabeled accuracy score)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: Just count how many match without considering the relations (e.g., nsubj)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6" name="Google Shape;436;p50"/>
          <p:cNvSpPr txBox="1"/>
          <p:nvPr/>
        </p:nvSpPr>
        <p:spPr>
          <a:xfrm>
            <a:off x="6632436" y="2418100"/>
            <a:ext cx="2234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L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AS (labeled accuracy score)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: the label (e.g., nsubj) must also match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Suggested Readings</a:t>
            </a:r>
            <a:endParaRPr sz="2600"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3"/>
              </a:rPr>
              <a:t>https://web.stanford.edu/~jurafsky/slp3/14.pdf</a:t>
            </a:r>
            <a:r>
              <a:rPr lang="en" sz="1500"/>
              <a:t> (dependency parsing)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4"/>
              </a:rPr>
              <a:t>Incrementality in Deterministic Dependency Parsing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5"/>
              </a:rPr>
              <a:t>A Fast and Accurate Dependency Parser using Neural Networks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6"/>
              </a:rPr>
              <a:t>Dependency Parsing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7"/>
              </a:rPr>
              <a:t>Globally Normalized Transition-Based Neural Networks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8"/>
              </a:rPr>
              <a:t>Universal Stanford Dependencies: A cross-linguistic typology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u="sng">
                <a:solidFill>
                  <a:schemeClr val="hlink"/>
                </a:solidFill>
                <a:hlinkClick r:id="rId9"/>
              </a:rPr>
              <a:t>Universal Dependencies website</a:t>
            </a:r>
            <a:endParaRPr sz="15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Neural</a:t>
            </a:r>
            <a:r>
              <a:rPr lang="en" sz="3100"/>
              <a:t> Dependency Parsing</a:t>
            </a:r>
            <a:endParaRPr sz="31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2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 neural transition-based dependency parser [Chen and manning 2014]</a:t>
            </a:r>
            <a:endParaRPr sz="2000"/>
          </a:p>
        </p:txBody>
      </p:sp>
      <p:sp>
        <p:nvSpPr>
          <p:cNvPr id="447" name="Google Shape;447;p52"/>
          <p:cNvSpPr txBox="1"/>
          <p:nvPr/>
        </p:nvSpPr>
        <p:spPr>
          <a:xfrm>
            <a:off x="147425" y="4505425"/>
            <a:ext cx="87681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900"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A Fast and Accurate Dependency Parser using Neural Networks</a:t>
            </a: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, Chen and Manning</a:t>
            </a: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, 2014. </a:t>
            </a:r>
            <a:r>
              <a:rPr lang="en" sz="9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https://aclanthology.org/D14-1082</a:t>
            </a: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 / </a:t>
            </a:r>
            <a:br>
              <a:rPr lang="en" sz="900"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Announcing Syntaxnet:  The World’s Most Accurate Parser Goes Open source </a:t>
            </a:r>
            <a:r>
              <a:rPr lang="en" sz="9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https://ai.googleblog.com/2016/05/announcing-syntaxnet-worlds-most.html</a:t>
            </a: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52"/>
          <p:cNvSpPr txBox="1"/>
          <p:nvPr/>
        </p:nvSpPr>
        <p:spPr>
          <a:xfrm>
            <a:off x="0" y="1123800"/>
            <a:ext cx="9144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The traditional dependency 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parser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 feature vector is big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 and thus computationally costly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Instead use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word embeddings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!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Concatenated along with part of speech tags (POS) and dependency labels (represented as one-hot, but they are 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much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 smaller than the full vector anyway)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Still use the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transition-based approach</a:t>
            </a:r>
            <a:endParaRPr b="1" sz="15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49" name="Google Shape;449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6425" y="2616000"/>
            <a:ext cx="4171145" cy="1737025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52"/>
          <p:cNvSpPr txBox="1"/>
          <p:nvPr/>
        </p:nvSpPr>
        <p:spPr>
          <a:xfrm>
            <a:off x="6698150" y="2872504"/>
            <a:ext cx="1515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MST and TurboParser is graph-based with higher accuracy but is much slower….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1" name="Google Shape;451;p52"/>
          <p:cNvSpPr txBox="1"/>
          <p:nvPr/>
        </p:nvSpPr>
        <p:spPr>
          <a:xfrm>
            <a:off x="188050" y="2637913"/>
            <a:ext cx="2257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Other research has further improved by adding deeper network, adding beam search, e.g., SyntaxNet and the Parsey McParseFace model (2016)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3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A neural graph-based dependency parser [Dozat and manning 2017]</a:t>
            </a:r>
            <a:endParaRPr sz="2100"/>
          </a:p>
        </p:txBody>
      </p:sp>
      <p:sp>
        <p:nvSpPr>
          <p:cNvPr id="457" name="Google Shape;457;p53"/>
          <p:cNvSpPr txBox="1"/>
          <p:nvPr/>
        </p:nvSpPr>
        <p:spPr>
          <a:xfrm>
            <a:off x="147425" y="4581625"/>
            <a:ext cx="876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1000"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Stanford’s Graph-based Neural Dependency Parser at the CoNLL 2017 Shared Task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, Dozat et al., 2017. </a:t>
            </a:r>
            <a:r>
              <a:rPr lang="en" sz="1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https://aclanthology.org/K17-3002.pdf</a:t>
            </a:r>
            <a:r>
              <a:rPr lang="en" sz="100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8" name="Google Shape;458;p53"/>
          <p:cNvSpPr txBox="1"/>
          <p:nvPr/>
        </p:nvSpPr>
        <p:spPr>
          <a:xfrm>
            <a:off x="0" y="1123800"/>
            <a:ext cx="8991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Can handle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non-projectivity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, unlike transition-based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Compute a score for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every possible dependency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 for each word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○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n</a:t>
            </a:r>
            <a:r>
              <a:rPr baseline="30000" lang="en" sz="1500">
                <a:latin typeface="Open Sans"/>
                <a:ea typeface="Open Sans"/>
                <a:cs typeface="Open Sans"/>
                <a:sym typeface="Open Sans"/>
              </a:rPr>
              <a:t>2 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possible dependencies in a sentence of length n  (this makes parsing slow)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Repeat the same process for each other word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Determine the optimal tree by using MST algorithm (in our Data Structure and Algorithms class)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59" name="Google Shape;459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3150" y="2797250"/>
            <a:ext cx="2501675" cy="138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9625" y="2752450"/>
            <a:ext cx="4620392" cy="147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4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Summary</a:t>
            </a:r>
            <a:endParaRPr sz="2600"/>
          </a:p>
        </p:txBody>
      </p:sp>
      <p:sp>
        <p:nvSpPr>
          <p:cNvPr id="466" name="Google Shape;466;p54"/>
          <p:cNvSpPr txBox="1"/>
          <p:nvPr/>
        </p:nvSpPr>
        <p:spPr>
          <a:xfrm>
            <a:off x="1906825" y="-3302775"/>
            <a:ext cx="737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7" name="Google Shape;467;p54"/>
          <p:cNvSpPr txBox="1"/>
          <p:nvPr>
            <p:ph idx="1" type="body"/>
          </p:nvPr>
        </p:nvSpPr>
        <p:spPr>
          <a:xfrm>
            <a:off x="228600" y="1085850"/>
            <a:ext cx="8763000" cy="3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Dependency parsing is hard because of many possible </a:t>
            </a:r>
            <a:r>
              <a:rPr b="1" lang="en" sz="1500"/>
              <a:t>ambiguities</a:t>
            </a:r>
            <a:r>
              <a:rPr lang="en" sz="1500"/>
              <a:t> and </a:t>
            </a:r>
            <a:r>
              <a:rPr b="1" lang="en" sz="1500"/>
              <a:t>paths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Dependency treebanks</a:t>
            </a:r>
            <a:r>
              <a:rPr lang="en" sz="1500"/>
              <a:t> provide a useful ground truth we can based 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Two main approaches: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Transition-based</a:t>
            </a:r>
            <a:r>
              <a:rPr lang="en" sz="1500"/>
              <a:t>: simple but does not work with non-projectivity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/>
              <a:t>Graph-based</a:t>
            </a:r>
            <a:r>
              <a:rPr lang="en" sz="1500"/>
              <a:t>:  works with non-projectivity but very very slow…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Common way: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Use transition-based parser and then fix all non-projective paths manually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UAS and LAS are two common metrics for dependency parsing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Two views of linguistic structure: </a:t>
            </a:r>
            <a:r>
              <a:rPr b="1" lang="en" sz="3100"/>
              <a:t>Context-free</a:t>
            </a:r>
            <a:r>
              <a:rPr lang="en" sz="3100"/>
              <a:t> grammar and </a:t>
            </a:r>
            <a:endParaRPr sz="3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/>
              <a:t>Dependency</a:t>
            </a:r>
            <a:r>
              <a:rPr lang="en" sz="3100"/>
              <a:t> grammar</a:t>
            </a:r>
            <a:endParaRPr sz="3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Two views of linguistic structure: Context-free grammar</a:t>
            </a:r>
            <a:endParaRPr sz="2400"/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228600" y="1085850"/>
            <a:ext cx="87630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/>
              <a:t>Phrase structure</a:t>
            </a:r>
            <a:r>
              <a:rPr lang="en" sz="1500"/>
              <a:t> organizes words into nested constituents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/>
              <a:t>Starting unit: words</a:t>
            </a:r>
            <a:endParaRPr b="1"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	</a:t>
            </a:r>
            <a:r>
              <a:rPr lang="en" sz="1500"/>
              <a:t>t</a:t>
            </a:r>
            <a:r>
              <a:rPr lang="en" sz="1500"/>
              <a:t>he,   cat,   cuddly,  by, 	 door</a:t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/>
              <a:t>Words combine into phrases</a:t>
            </a:r>
            <a:endParaRPr b="1"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	The cuddly cat, 	</a:t>
            </a:r>
            <a:r>
              <a:rPr lang="en" sz="1500">
                <a:solidFill>
                  <a:srgbClr val="0000FF"/>
                </a:solidFill>
              </a:rPr>
              <a:t>by</a:t>
            </a:r>
            <a:r>
              <a:rPr lang="en" sz="1500"/>
              <a:t> </a:t>
            </a:r>
            <a:r>
              <a:rPr lang="en" sz="1500">
                <a:solidFill>
                  <a:srgbClr val="FF00FF"/>
                </a:solidFill>
              </a:rPr>
              <a:t>the door</a:t>
            </a:r>
            <a:endParaRPr sz="1500"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500"/>
              <a:t>Phrases can combine into bigger phrases</a:t>
            </a:r>
            <a:endParaRPr b="1" sz="15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	The cuddly cat by the door</a:t>
            </a:r>
            <a:endParaRPr sz="1500"/>
          </a:p>
        </p:txBody>
      </p:sp>
      <p:sp>
        <p:nvSpPr>
          <p:cNvPr id="142" name="Google Shape;142;p26"/>
          <p:cNvSpPr txBox="1"/>
          <p:nvPr/>
        </p:nvSpPr>
        <p:spPr>
          <a:xfrm>
            <a:off x="1906825" y="-3302775"/>
            <a:ext cx="737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1104413" y="2275354"/>
            <a:ext cx="68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noun</a:t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2985841" y="2275366"/>
            <a:ext cx="68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noun</a:t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1737586" y="2275354"/>
            <a:ext cx="68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adj</a:t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2260570" y="2278096"/>
            <a:ext cx="68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prep</a:t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568272" y="2275354"/>
            <a:ext cx="68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det</a:t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8" name="Google Shape;148;p26"/>
          <p:cNvSpPr txBox="1"/>
          <p:nvPr/>
        </p:nvSpPr>
        <p:spPr>
          <a:xfrm>
            <a:off x="885207" y="3212230"/>
            <a:ext cx="1187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</a:t>
            </a: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p: noun phrase</a:t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2972690" y="3183168"/>
            <a:ext cx="552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FF"/>
                </a:solidFill>
                <a:latin typeface="Open Sans"/>
                <a:ea typeface="Open Sans"/>
                <a:cs typeface="Open Sans"/>
                <a:sym typeface="Open Sans"/>
              </a:rPr>
              <a:t>np</a:t>
            </a:r>
            <a:endParaRPr sz="1000">
              <a:solidFill>
                <a:srgbClr val="FF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p26"/>
          <p:cNvSpPr txBox="1"/>
          <p:nvPr/>
        </p:nvSpPr>
        <p:spPr>
          <a:xfrm>
            <a:off x="2386657" y="3192496"/>
            <a:ext cx="68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prep</a:t>
            </a:r>
            <a:endParaRPr sz="1000">
              <a:solidFill>
                <a:srgbClr val="0000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1" name="Google Shape;151;p26"/>
          <p:cNvSpPr txBox="1"/>
          <p:nvPr/>
        </p:nvSpPr>
        <p:spPr>
          <a:xfrm>
            <a:off x="2339516" y="3439725"/>
            <a:ext cx="1706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p: prepositional phrase</a:t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2" name="Google Shape;152;p26"/>
          <p:cNvSpPr/>
          <p:nvPr/>
        </p:nvSpPr>
        <p:spPr>
          <a:xfrm rot="-5400000">
            <a:off x="3073450" y="2911725"/>
            <a:ext cx="99900" cy="1150200"/>
          </a:xfrm>
          <a:prstGeom prst="leftBrace">
            <a:avLst>
              <a:gd fmla="val 50000" name="adj1"/>
              <a:gd fmla="val 5389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6"/>
          <p:cNvSpPr txBox="1"/>
          <p:nvPr/>
        </p:nvSpPr>
        <p:spPr>
          <a:xfrm>
            <a:off x="655441" y="4201725"/>
            <a:ext cx="1706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np</a:t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26"/>
          <p:cNvSpPr/>
          <p:nvPr/>
        </p:nvSpPr>
        <p:spPr>
          <a:xfrm rot="-5400000">
            <a:off x="1390331" y="3564936"/>
            <a:ext cx="66300" cy="1360800"/>
          </a:xfrm>
          <a:prstGeom prst="leftBrace">
            <a:avLst>
              <a:gd fmla="val 50000" name="adj1"/>
              <a:gd fmla="val 5389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6"/>
          <p:cNvSpPr/>
          <p:nvPr/>
        </p:nvSpPr>
        <p:spPr>
          <a:xfrm rot="-5400000">
            <a:off x="2683577" y="3816500"/>
            <a:ext cx="114000" cy="831900"/>
          </a:xfrm>
          <a:prstGeom prst="leftBrace">
            <a:avLst>
              <a:gd fmla="val 50000" name="adj1"/>
              <a:gd fmla="val 5389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6"/>
          <p:cNvSpPr txBox="1"/>
          <p:nvPr/>
        </p:nvSpPr>
        <p:spPr>
          <a:xfrm>
            <a:off x="2442574" y="4188557"/>
            <a:ext cx="68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np</a:t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26"/>
          <p:cNvSpPr/>
          <p:nvPr/>
        </p:nvSpPr>
        <p:spPr>
          <a:xfrm rot="-5400000">
            <a:off x="2558612" y="3927431"/>
            <a:ext cx="126000" cy="1066200"/>
          </a:xfrm>
          <a:prstGeom prst="leftBrace">
            <a:avLst>
              <a:gd fmla="val 50000" name="adj1"/>
              <a:gd fmla="val 5389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6"/>
          <p:cNvSpPr txBox="1"/>
          <p:nvPr/>
        </p:nvSpPr>
        <p:spPr>
          <a:xfrm>
            <a:off x="2400383" y="4404021"/>
            <a:ext cx="510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pp</a:t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" name="Google Shape;159;p26"/>
          <p:cNvSpPr/>
          <p:nvPr/>
        </p:nvSpPr>
        <p:spPr>
          <a:xfrm rot="-5400000">
            <a:off x="1896475" y="3479177"/>
            <a:ext cx="80100" cy="2413200"/>
          </a:xfrm>
          <a:prstGeom prst="leftBrace">
            <a:avLst>
              <a:gd fmla="val 50000" name="adj1"/>
              <a:gd fmla="val 5389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6"/>
          <p:cNvSpPr txBox="1"/>
          <p:nvPr/>
        </p:nvSpPr>
        <p:spPr>
          <a:xfrm>
            <a:off x="1188841" y="4622196"/>
            <a:ext cx="1706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np</a:t>
            </a:r>
            <a:endParaRPr sz="1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696275" y="3521875"/>
            <a:ext cx="4028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We called the word on the right (e.g., the)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terminal symbols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, and the grammar rules as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lexicon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6278" y="1765212"/>
            <a:ext cx="4028622" cy="161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Two views of linguistic structure: Context-free grammar</a:t>
            </a:r>
            <a:endParaRPr sz="2400"/>
          </a:p>
        </p:txBody>
      </p:sp>
      <p:sp>
        <p:nvSpPr>
          <p:cNvPr id="168" name="Google Shape;168;p27"/>
          <p:cNvSpPr txBox="1"/>
          <p:nvPr/>
        </p:nvSpPr>
        <p:spPr>
          <a:xfrm>
            <a:off x="1906825" y="-3302775"/>
            <a:ext cx="737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9" name="Google Shape;169;p27"/>
          <p:cNvSpPr txBox="1"/>
          <p:nvPr/>
        </p:nvSpPr>
        <p:spPr>
          <a:xfrm>
            <a:off x="289719" y="1198100"/>
            <a:ext cx="1825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NP -&gt; Det   N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.g., the cat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0" name="Google Shape;170;p27"/>
          <p:cNvSpPr txBox="1"/>
          <p:nvPr/>
        </p:nvSpPr>
        <p:spPr>
          <a:xfrm>
            <a:off x="287575" y="1843604"/>
            <a:ext cx="4284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NP -&gt; Det  (Adj)  N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the large cat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1" name="Google Shape;171;p27"/>
          <p:cNvSpPr txBox="1"/>
          <p:nvPr/>
        </p:nvSpPr>
        <p:spPr>
          <a:xfrm>
            <a:off x="287575" y="3193325"/>
            <a:ext cx="4284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NP -&gt; Det  (Adj)  N  (PP)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the large cat by the door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327561" y="3955325"/>
            <a:ext cx="4762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NP -&gt; Det  (Adj)*  N  (PP)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the large cute furry cat by the door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291347" y="2507525"/>
            <a:ext cx="4284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PP</a:t>
            </a: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-&gt; P  NP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by the door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4395600" y="1095939"/>
            <a:ext cx="4762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VP -&gt;   V          PP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  talk   to the cat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27"/>
          <p:cNvSpPr txBox="1"/>
          <p:nvPr/>
        </p:nvSpPr>
        <p:spPr>
          <a:xfrm>
            <a:off x="4413707" y="1777967"/>
            <a:ext cx="4762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-&gt;      NP                     VP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e.g.,   the cat walked behind the dog</a:t>
            </a:r>
            <a:endParaRPr sz="1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6" name="Google Shape;176;p27"/>
          <p:cNvSpPr txBox="1"/>
          <p:nvPr/>
        </p:nvSpPr>
        <p:spPr>
          <a:xfrm>
            <a:off x="4442925" y="3041750"/>
            <a:ext cx="378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More grammar rules!  As much as we want….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Two views of linguistic structure: Context-free grammar</a:t>
            </a:r>
            <a:endParaRPr sz="2400"/>
          </a:p>
        </p:txBody>
      </p:sp>
      <p:sp>
        <p:nvSpPr>
          <p:cNvPr id="182" name="Google Shape;182;p28"/>
          <p:cNvSpPr txBox="1"/>
          <p:nvPr/>
        </p:nvSpPr>
        <p:spPr>
          <a:xfrm>
            <a:off x="1906825" y="-3302775"/>
            <a:ext cx="737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3" name="Google Shape;183;p28"/>
          <p:cNvSpPr txBox="1"/>
          <p:nvPr/>
        </p:nvSpPr>
        <p:spPr>
          <a:xfrm>
            <a:off x="152400" y="1123800"/>
            <a:ext cx="8839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Using context-free grammar to parse gives us a </a:t>
            </a:r>
            <a:r>
              <a:rPr b="1" lang="en" sz="1500">
                <a:latin typeface="Open Sans"/>
                <a:ea typeface="Open Sans"/>
                <a:cs typeface="Open Sans"/>
                <a:sym typeface="Open Sans"/>
              </a:rPr>
              <a:t>parse tree</a:t>
            </a:r>
            <a:endParaRPr b="1" sz="15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4" name="Google Shape;1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89275"/>
            <a:ext cx="3854421" cy="221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9221" y="1585500"/>
            <a:ext cx="4832379" cy="2679243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8"/>
          <p:cNvSpPr txBox="1"/>
          <p:nvPr/>
        </p:nvSpPr>
        <p:spPr>
          <a:xfrm>
            <a:off x="215450" y="4354350"/>
            <a:ext cx="8839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CFG is useful for </a:t>
            </a:r>
            <a:r>
              <a:rPr b="1" lang="en" sz="1300">
                <a:latin typeface="Open Sans"/>
                <a:ea typeface="Open Sans"/>
                <a:cs typeface="Open Sans"/>
                <a:sym typeface="Open Sans"/>
              </a:rPr>
              <a:t>grammar checking</a:t>
            </a: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 (check whether the sentence deviates from the lexicon), </a:t>
            </a:r>
            <a:r>
              <a:rPr b="1" lang="en" sz="1300">
                <a:latin typeface="Open Sans"/>
                <a:ea typeface="Open Sans"/>
                <a:cs typeface="Open Sans"/>
                <a:sym typeface="Open Sans"/>
              </a:rPr>
              <a:t>entities</a:t>
            </a:r>
            <a:r>
              <a:rPr b="1" lang="en" sz="1300">
                <a:latin typeface="Open Sans"/>
                <a:ea typeface="Open Sans"/>
                <a:cs typeface="Open Sans"/>
                <a:sym typeface="Open Sans"/>
              </a:rPr>
              <a:t> extraction </a:t>
            </a: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(check common pattern), </a:t>
            </a:r>
            <a:r>
              <a:rPr b="1" lang="en" sz="1300">
                <a:latin typeface="Open Sans"/>
                <a:ea typeface="Open Sans"/>
                <a:cs typeface="Open Sans"/>
                <a:sym typeface="Open Sans"/>
              </a:rPr>
              <a:t>sentence classification</a:t>
            </a:r>
            <a:r>
              <a:rPr lang="en" sz="1300">
                <a:latin typeface="Open Sans"/>
                <a:ea typeface="Open Sans"/>
                <a:cs typeface="Open Sans"/>
                <a:sym typeface="Open Sans"/>
              </a:rPr>
              <a:t> (e.g., question has certain pattern)</a:t>
            </a:r>
            <a:endParaRPr b="1" sz="13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2. </a:t>
            </a:r>
            <a:r>
              <a:rPr lang="en" sz="2400"/>
              <a:t>Two views of linguistic structure: Dependency grammar</a:t>
            </a:r>
            <a:endParaRPr sz="2400"/>
          </a:p>
        </p:txBody>
      </p:sp>
      <p:sp>
        <p:nvSpPr>
          <p:cNvPr id="192" name="Google Shape;192;p29"/>
          <p:cNvSpPr txBox="1"/>
          <p:nvPr/>
        </p:nvSpPr>
        <p:spPr>
          <a:xfrm>
            <a:off x="1906825" y="-3302775"/>
            <a:ext cx="737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228600" y="1085850"/>
            <a:ext cx="48780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Dependency structure shows which </a:t>
            </a:r>
            <a:r>
              <a:rPr b="1" lang="en" sz="1500"/>
              <a:t>words</a:t>
            </a:r>
            <a:r>
              <a:rPr lang="en" sz="1500"/>
              <a:t> depend on which other words</a:t>
            </a:r>
            <a:endParaRPr sz="1500"/>
          </a:p>
        </p:txBody>
      </p:sp>
      <p:sp>
        <p:nvSpPr>
          <p:cNvPr id="194" name="Google Shape;194;p29"/>
          <p:cNvSpPr txBox="1"/>
          <p:nvPr/>
        </p:nvSpPr>
        <p:spPr>
          <a:xfrm>
            <a:off x="228591" y="3538850"/>
            <a:ext cx="8763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Look    in    the    large    crate    in    the   kitchen    by    the    door</a:t>
            </a:r>
            <a:endParaRPr sz="2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5" name="Google Shape;195;p29"/>
          <p:cNvSpPr/>
          <p:nvPr/>
        </p:nvSpPr>
        <p:spPr>
          <a:xfrm>
            <a:off x="2768668" y="3120539"/>
            <a:ext cx="853300" cy="570666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196" name="Google Shape;196;p29"/>
          <p:cNvSpPr/>
          <p:nvPr/>
        </p:nvSpPr>
        <p:spPr>
          <a:xfrm>
            <a:off x="2026276" y="2794057"/>
            <a:ext cx="1613802" cy="875272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197" name="Google Shape;197;p29"/>
          <p:cNvSpPr txBox="1"/>
          <p:nvPr/>
        </p:nvSpPr>
        <p:spPr>
          <a:xfrm>
            <a:off x="378550" y="4094000"/>
            <a:ext cx="8057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E.g., crate “depends on” the word “large”.  Here  “crate” (start of the arrow) is called “head” and “large” (</a:t>
            </a:r>
            <a:r>
              <a:rPr lang="en" sz="15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where the arrow point to</a:t>
            </a:r>
            <a:r>
              <a:rPr lang="en" sz="15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)  is called the “dependent” </a:t>
            </a:r>
            <a:endParaRPr sz="15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8" name="Google Shape;198;p29"/>
          <p:cNvSpPr/>
          <p:nvPr/>
        </p:nvSpPr>
        <p:spPr>
          <a:xfrm>
            <a:off x="1554749" y="2571750"/>
            <a:ext cx="1937483" cy="875272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199" name="Google Shape;199;p29"/>
          <p:cNvSpPr/>
          <p:nvPr/>
        </p:nvSpPr>
        <p:spPr>
          <a:xfrm>
            <a:off x="787500" y="2290850"/>
            <a:ext cx="3121888" cy="1247992"/>
          </a:xfrm>
          <a:custGeom>
            <a:rect b="b" l="l" r="r" t="t"/>
            <a:pathLst>
              <a:path extrusionOk="0" h="7997" w="59391">
                <a:moveTo>
                  <a:pt x="59391" y="7997"/>
                </a:moveTo>
                <a:cubicBezTo>
                  <a:pt x="54321" y="6669"/>
                  <a:pt x="38870" y="151"/>
                  <a:pt x="28971" y="30"/>
                </a:cubicBezTo>
                <a:cubicBezTo>
                  <a:pt x="19073" y="-91"/>
                  <a:pt x="4829" y="6066"/>
                  <a:pt x="0" y="727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sp>
      <p:grpSp>
        <p:nvGrpSpPr>
          <p:cNvPr id="200" name="Google Shape;200;p29"/>
          <p:cNvGrpSpPr/>
          <p:nvPr/>
        </p:nvGrpSpPr>
        <p:grpSpPr>
          <a:xfrm>
            <a:off x="4617076" y="2794057"/>
            <a:ext cx="1613802" cy="875272"/>
            <a:chOff x="4617076" y="2794057"/>
            <a:chExt cx="1613802" cy="875272"/>
          </a:xfrm>
        </p:grpSpPr>
        <p:sp>
          <p:nvSpPr>
            <p:cNvPr id="201" name="Google Shape;201;p29"/>
            <p:cNvSpPr/>
            <p:nvPr/>
          </p:nvSpPr>
          <p:spPr>
            <a:xfrm>
              <a:off x="5126333" y="3084329"/>
              <a:ext cx="995839" cy="570666"/>
            </a:xfrm>
            <a:custGeom>
              <a:rect b="b" l="l" r="r" t="t"/>
              <a:pathLst>
                <a:path extrusionOk="0" h="7997" w="59391">
                  <a:moveTo>
                    <a:pt x="59391" y="7997"/>
                  </a:moveTo>
                  <a:cubicBezTo>
                    <a:pt x="54321" y="6669"/>
                    <a:pt x="38870" y="151"/>
                    <a:pt x="28971" y="30"/>
                  </a:cubicBezTo>
                  <a:cubicBezTo>
                    <a:pt x="19073" y="-91"/>
                    <a:pt x="4829" y="6066"/>
                    <a:pt x="0" y="7273"/>
                  </a:cubicBezTo>
                </a:path>
              </a:pathLst>
            </a:cu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sp>
        <p:sp>
          <p:nvSpPr>
            <p:cNvPr id="202" name="Google Shape;202;p29"/>
            <p:cNvSpPr/>
            <p:nvPr/>
          </p:nvSpPr>
          <p:spPr>
            <a:xfrm>
              <a:off x="4617076" y="2794057"/>
              <a:ext cx="1613802" cy="875272"/>
            </a:xfrm>
            <a:custGeom>
              <a:rect b="b" l="l" r="r" t="t"/>
              <a:pathLst>
                <a:path extrusionOk="0" h="7997" w="59391">
                  <a:moveTo>
                    <a:pt x="59391" y="7997"/>
                  </a:moveTo>
                  <a:cubicBezTo>
                    <a:pt x="54321" y="6669"/>
                    <a:pt x="38870" y="151"/>
                    <a:pt x="28971" y="30"/>
                  </a:cubicBezTo>
                  <a:cubicBezTo>
                    <a:pt x="19073" y="-91"/>
                    <a:pt x="4829" y="6066"/>
                    <a:pt x="0" y="7273"/>
                  </a:cubicBezTo>
                </a:path>
              </a:pathLst>
            </a:cu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sp>
      </p:grpSp>
      <p:grpSp>
        <p:nvGrpSpPr>
          <p:cNvPr id="203" name="Google Shape;203;p29"/>
          <p:cNvGrpSpPr/>
          <p:nvPr/>
        </p:nvGrpSpPr>
        <p:grpSpPr>
          <a:xfrm>
            <a:off x="7055476" y="2794057"/>
            <a:ext cx="1613802" cy="875272"/>
            <a:chOff x="7055476" y="2794057"/>
            <a:chExt cx="1613802" cy="875272"/>
          </a:xfrm>
        </p:grpSpPr>
        <p:sp>
          <p:nvSpPr>
            <p:cNvPr id="204" name="Google Shape;204;p29"/>
            <p:cNvSpPr/>
            <p:nvPr/>
          </p:nvSpPr>
          <p:spPr>
            <a:xfrm>
              <a:off x="7564733" y="3084329"/>
              <a:ext cx="995839" cy="570666"/>
            </a:xfrm>
            <a:custGeom>
              <a:rect b="b" l="l" r="r" t="t"/>
              <a:pathLst>
                <a:path extrusionOk="0" h="7997" w="59391">
                  <a:moveTo>
                    <a:pt x="59391" y="7997"/>
                  </a:moveTo>
                  <a:cubicBezTo>
                    <a:pt x="54321" y="6669"/>
                    <a:pt x="38870" y="151"/>
                    <a:pt x="28971" y="30"/>
                  </a:cubicBezTo>
                  <a:cubicBezTo>
                    <a:pt x="19073" y="-91"/>
                    <a:pt x="4829" y="6066"/>
                    <a:pt x="0" y="7273"/>
                  </a:cubicBezTo>
                </a:path>
              </a:pathLst>
            </a:cu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sp>
        <p:sp>
          <p:nvSpPr>
            <p:cNvPr id="205" name="Google Shape;205;p29"/>
            <p:cNvSpPr/>
            <p:nvPr/>
          </p:nvSpPr>
          <p:spPr>
            <a:xfrm>
              <a:off x="7055476" y="2794057"/>
              <a:ext cx="1613802" cy="875272"/>
            </a:xfrm>
            <a:custGeom>
              <a:rect b="b" l="l" r="r" t="t"/>
              <a:pathLst>
                <a:path extrusionOk="0" h="7997" w="59391">
                  <a:moveTo>
                    <a:pt x="59391" y="7997"/>
                  </a:moveTo>
                  <a:cubicBezTo>
                    <a:pt x="54321" y="6669"/>
                    <a:pt x="38870" y="151"/>
                    <a:pt x="28971" y="30"/>
                  </a:cubicBezTo>
                  <a:cubicBezTo>
                    <a:pt x="19073" y="-91"/>
                    <a:pt x="4829" y="6066"/>
                    <a:pt x="0" y="7273"/>
                  </a:cubicBezTo>
                </a:path>
              </a:pathLst>
            </a:cu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sp>
      </p:grpSp>
      <p:grpSp>
        <p:nvGrpSpPr>
          <p:cNvPr id="206" name="Google Shape;206;p29"/>
          <p:cNvGrpSpPr/>
          <p:nvPr/>
        </p:nvGrpSpPr>
        <p:grpSpPr>
          <a:xfrm>
            <a:off x="3956575" y="1316450"/>
            <a:ext cx="4877931" cy="2374809"/>
            <a:chOff x="3956575" y="1316450"/>
            <a:chExt cx="4877931" cy="2374809"/>
          </a:xfrm>
        </p:grpSpPr>
        <p:sp>
          <p:nvSpPr>
            <p:cNvPr id="207" name="Google Shape;207;p29"/>
            <p:cNvSpPr/>
            <p:nvPr/>
          </p:nvSpPr>
          <p:spPr>
            <a:xfrm>
              <a:off x="4032775" y="2443250"/>
              <a:ext cx="2321000" cy="1247992"/>
            </a:xfrm>
            <a:custGeom>
              <a:rect b="b" l="l" r="r" t="t"/>
              <a:pathLst>
                <a:path extrusionOk="0" h="7997" w="59391">
                  <a:moveTo>
                    <a:pt x="59391" y="7997"/>
                  </a:moveTo>
                  <a:cubicBezTo>
                    <a:pt x="54321" y="6669"/>
                    <a:pt x="38870" y="151"/>
                    <a:pt x="28971" y="30"/>
                  </a:cubicBezTo>
                  <a:cubicBezTo>
                    <a:pt x="19073" y="-91"/>
                    <a:pt x="4829" y="6066"/>
                    <a:pt x="0" y="7273"/>
                  </a:cubicBezTo>
                </a:path>
              </a:pathLst>
            </a:cu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triangle"/>
              <a:tailEnd len="med" w="med" type="none"/>
            </a:ln>
          </p:spPr>
        </p:sp>
        <p:sp>
          <p:nvSpPr>
            <p:cNvPr id="208" name="Google Shape;208;p29"/>
            <p:cNvSpPr/>
            <p:nvPr/>
          </p:nvSpPr>
          <p:spPr>
            <a:xfrm>
              <a:off x="3956575" y="1316450"/>
              <a:ext cx="4877931" cy="2374809"/>
            </a:xfrm>
            <a:custGeom>
              <a:rect b="b" l="l" r="r" t="t"/>
              <a:pathLst>
                <a:path extrusionOk="0" h="7997" w="59391">
                  <a:moveTo>
                    <a:pt x="59391" y="7997"/>
                  </a:moveTo>
                  <a:cubicBezTo>
                    <a:pt x="54321" y="6669"/>
                    <a:pt x="38870" y="151"/>
                    <a:pt x="28971" y="30"/>
                  </a:cubicBezTo>
                  <a:cubicBezTo>
                    <a:pt x="19073" y="-91"/>
                    <a:pt x="4829" y="6066"/>
                    <a:pt x="0" y="7273"/>
                  </a:cubicBezTo>
                </a:path>
              </a:pathLst>
            </a:cu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triangle"/>
              <a:tailEnd len="med" w="med" type="none"/>
            </a:ln>
          </p:spPr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152400" y="228600"/>
            <a:ext cx="8839200" cy="7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2. Two views of linguistic structure: Dependency grammar</a:t>
            </a:r>
            <a:endParaRPr sz="2400"/>
          </a:p>
        </p:txBody>
      </p:sp>
      <p:sp>
        <p:nvSpPr>
          <p:cNvPr id="214" name="Google Shape;214;p30"/>
          <p:cNvSpPr txBox="1"/>
          <p:nvPr/>
        </p:nvSpPr>
        <p:spPr>
          <a:xfrm>
            <a:off x="1906825" y="-3302775"/>
            <a:ext cx="737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8850" y="1110625"/>
            <a:ext cx="5126298" cy="31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0"/>
          <p:cNvSpPr txBox="1"/>
          <p:nvPr/>
        </p:nvSpPr>
        <p:spPr>
          <a:xfrm>
            <a:off x="760500" y="4387475"/>
            <a:ext cx="749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https://universaldependencies.org/u/dep/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mer / Cambridg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